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9" r:id="rId2"/>
    <p:sldId id="306" r:id="rId3"/>
    <p:sldId id="261" r:id="rId4"/>
    <p:sldId id="262" r:id="rId5"/>
    <p:sldId id="286" r:id="rId6"/>
    <p:sldId id="288" r:id="rId7"/>
    <p:sldId id="287" r:id="rId8"/>
    <p:sldId id="291" r:id="rId9"/>
    <p:sldId id="290" r:id="rId10"/>
    <p:sldId id="295" r:id="rId11"/>
    <p:sldId id="293" r:id="rId12"/>
    <p:sldId id="263" r:id="rId13"/>
    <p:sldId id="294" r:id="rId14"/>
    <p:sldId id="304" r:id="rId15"/>
    <p:sldId id="264" r:id="rId16"/>
    <p:sldId id="296" r:id="rId17"/>
    <p:sldId id="297" r:id="rId18"/>
    <p:sldId id="298" r:id="rId19"/>
    <p:sldId id="305" r:id="rId20"/>
    <p:sldId id="302" r:id="rId21"/>
    <p:sldId id="303" r:id="rId22"/>
    <p:sldId id="299" r:id="rId23"/>
    <p:sldId id="300" r:id="rId24"/>
    <p:sldId id="301" r:id="rId25"/>
    <p:sldId id="265" r:id="rId26"/>
    <p:sldId id="266" r:id="rId27"/>
    <p:sldId id="267" r:id="rId28"/>
    <p:sldId id="268" r:id="rId29"/>
    <p:sldId id="307" r:id="rId3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48" autoAdjust="0"/>
    <p:restoredTop sz="94660"/>
  </p:normalViewPr>
  <p:slideViewPr>
    <p:cSldViewPr snapToGrid="0">
      <p:cViewPr>
        <p:scale>
          <a:sx n="66" d="100"/>
          <a:sy n="66" d="100"/>
        </p:scale>
        <p:origin x="29" y="-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1AA1-F95B-47EF-85DC-9C56ADAC18A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4745-A505-46E5-9419-8935FCA35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16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D4745-A505-46E5-9419-8935FCA35C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21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684ABF-3BD2-4D5E-A43A-83D40CFEBC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146855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028E2A75-A36C-4A90-94DF-E7BCE5DF55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68387" y="1436688"/>
            <a:ext cx="6102350" cy="61277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13592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1536FD6-E6BF-4043-A1D8-B3F17AAD7B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024" y="1112838"/>
            <a:ext cx="4764942" cy="4644045"/>
          </a:xfrm>
          <a:custGeom>
            <a:avLst/>
            <a:gdLst>
              <a:gd name="connsiteX0" fmla="*/ 559258 w 4764942"/>
              <a:gd name="connsiteY0" fmla="*/ 2407015 h 4644045"/>
              <a:gd name="connsiteX1" fmla="*/ 2025925 w 4764942"/>
              <a:gd name="connsiteY1" fmla="*/ 2407015 h 4644045"/>
              <a:gd name="connsiteX2" fmla="*/ 2585183 w 4764942"/>
              <a:gd name="connsiteY2" fmla="*/ 3525530 h 4644045"/>
              <a:gd name="connsiteX3" fmla="*/ 2025925 w 4764942"/>
              <a:gd name="connsiteY3" fmla="*/ 4644045 h 4644045"/>
              <a:gd name="connsiteX4" fmla="*/ 559258 w 4764942"/>
              <a:gd name="connsiteY4" fmla="*/ 4644045 h 4644045"/>
              <a:gd name="connsiteX5" fmla="*/ 0 w 4764942"/>
              <a:gd name="connsiteY5" fmla="*/ 3525530 h 4644045"/>
              <a:gd name="connsiteX6" fmla="*/ 2739017 w 4764942"/>
              <a:gd name="connsiteY6" fmla="*/ 1241608 h 4644045"/>
              <a:gd name="connsiteX7" fmla="*/ 4205684 w 4764942"/>
              <a:gd name="connsiteY7" fmla="*/ 1241608 h 4644045"/>
              <a:gd name="connsiteX8" fmla="*/ 4764942 w 4764942"/>
              <a:gd name="connsiteY8" fmla="*/ 2360123 h 4644045"/>
              <a:gd name="connsiteX9" fmla="*/ 4205684 w 4764942"/>
              <a:gd name="connsiteY9" fmla="*/ 3478638 h 4644045"/>
              <a:gd name="connsiteX10" fmla="*/ 2739017 w 4764942"/>
              <a:gd name="connsiteY10" fmla="*/ 3478638 h 4644045"/>
              <a:gd name="connsiteX11" fmla="*/ 2179759 w 4764942"/>
              <a:gd name="connsiteY11" fmla="*/ 2360123 h 4644045"/>
              <a:gd name="connsiteX12" fmla="*/ 576842 w 4764942"/>
              <a:gd name="connsiteY12" fmla="*/ 0 h 4644045"/>
              <a:gd name="connsiteX13" fmla="*/ 2043509 w 4764942"/>
              <a:gd name="connsiteY13" fmla="*/ 0 h 4644045"/>
              <a:gd name="connsiteX14" fmla="*/ 2602767 w 4764942"/>
              <a:gd name="connsiteY14" fmla="*/ 1118515 h 4644045"/>
              <a:gd name="connsiteX15" fmla="*/ 2043509 w 4764942"/>
              <a:gd name="connsiteY15" fmla="*/ 2237030 h 4644045"/>
              <a:gd name="connsiteX16" fmla="*/ 576842 w 4764942"/>
              <a:gd name="connsiteY16" fmla="*/ 2237030 h 4644045"/>
              <a:gd name="connsiteX17" fmla="*/ 17584 w 4764942"/>
              <a:gd name="connsiteY17" fmla="*/ 1118515 h 464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4942" h="4644045">
                <a:moveTo>
                  <a:pt x="559258" y="2407015"/>
                </a:moveTo>
                <a:lnTo>
                  <a:pt x="2025925" y="2407015"/>
                </a:lnTo>
                <a:lnTo>
                  <a:pt x="2585183" y="3525530"/>
                </a:lnTo>
                <a:lnTo>
                  <a:pt x="2025925" y="4644045"/>
                </a:lnTo>
                <a:lnTo>
                  <a:pt x="559258" y="4644045"/>
                </a:lnTo>
                <a:lnTo>
                  <a:pt x="0" y="3525530"/>
                </a:lnTo>
                <a:close/>
                <a:moveTo>
                  <a:pt x="2739017" y="1241608"/>
                </a:moveTo>
                <a:lnTo>
                  <a:pt x="4205684" y="1241608"/>
                </a:lnTo>
                <a:lnTo>
                  <a:pt x="4764942" y="2360123"/>
                </a:lnTo>
                <a:lnTo>
                  <a:pt x="4205684" y="3478638"/>
                </a:lnTo>
                <a:lnTo>
                  <a:pt x="2739017" y="3478638"/>
                </a:lnTo>
                <a:lnTo>
                  <a:pt x="2179759" y="2360123"/>
                </a:lnTo>
                <a:close/>
                <a:moveTo>
                  <a:pt x="576842" y="0"/>
                </a:moveTo>
                <a:lnTo>
                  <a:pt x="2043509" y="0"/>
                </a:lnTo>
                <a:lnTo>
                  <a:pt x="2602767" y="1118515"/>
                </a:lnTo>
                <a:lnTo>
                  <a:pt x="2043509" y="2237030"/>
                </a:lnTo>
                <a:lnTo>
                  <a:pt x="576842" y="2237030"/>
                </a:lnTo>
                <a:lnTo>
                  <a:pt x="17584" y="11185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42828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7ACC5924-5E03-43AF-8655-1168406D7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5612" y="2697162"/>
            <a:ext cx="1619250" cy="16271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5AC2850E-3179-4E40-BCCD-088D4D000B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75" y="2697162"/>
            <a:ext cx="1619250" cy="16271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A093133-D8E9-4F76-BD4C-39302F7CE5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47138" y="2697162"/>
            <a:ext cx="1619250" cy="16271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72536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369C242-B29B-4B58-BBDD-48C335B82C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424489" cy="6857999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353130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581C432-7C73-4427-9109-0629C3CBDC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0563" y="1344613"/>
            <a:ext cx="2081212" cy="2028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122918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24C83E0-13E1-4D4D-A012-6BFE6529C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1114"/>
            <a:ext cx="3071813" cy="6846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F0CCB0F2-DD71-453B-B5CF-16C40725B2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20187" y="11907"/>
            <a:ext cx="3071813" cy="6846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351982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A3F9BE83-71AD-481A-BA2A-AB908EF8B5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1114"/>
            <a:ext cx="7039991" cy="6846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78429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8EEC23F-917D-4C19-8801-71DF4B797B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11114"/>
            <a:ext cx="12192001" cy="42531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3012479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EFCBACF-BE01-439B-BAA8-270641F8D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9513" y="977900"/>
            <a:ext cx="2271713" cy="4779963"/>
          </a:xfrm>
          <a:prstGeom prst="roundRect">
            <a:avLst>
              <a:gd name="adj" fmla="val 853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79931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FE3998D-5BA9-4C04-8B3C-356688C275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49438" y="1022350"/>
            <a:ext cx="2995612" cy="6302375"/>
          </a:xfrm>
          <a:prstGeom prst="roundRect">
            <a:avLst>
              <a:gd name="adj" fmla="val 853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401457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30DBD1C-C0B4-4E22-AD7D-B5BC44181E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4163" y="1330325"/>
            <a:ext cx="3355975" cy="382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391995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6468CEE-5C69-48FE-A2D4-7042E22D0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90637" y="1893888"/>
            <a:ext cx="4867275" cy="2668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91287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A33C163-9548-44BA-A598-6329FABB77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9013" y="1420813"/>
            <a:ext cx="6096000" cy="3852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81911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396FA99B-A031-429E-8987-2BBEAC8219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10324" y="0"/>
            <a:ext cx="5781675" cy="5672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414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63F7FFD-CB8B-4C83-92F4-9CF1BE6DCB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993188" cy="6858000"/>
          </a:xfrm>
          <a:prstGeom prst="diagStripe">
            <a:avLst>
              <a:gd name="adj" fmla="val 4162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180116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8E4113-590E-458F-BD31-2F0B96DF1D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4800" y="2822575"/>
            <a:ext cx="3546475" cy="1573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116C3FED-9EF4-4CAC-BE3B-AB40024E6C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70725" y="2822575"/>
            <a:ext cx="3546475" cy="1573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420839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C198087-9528-48A2-94E4-D48D82F8AE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13725" y="2971800"/>
            <a:ext cx="3978275" cy="3886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4523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013A5C0-60F3-4EE3-9A16-3DF8BC54F9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3775" y="3168649"/>
            <a:ext cx="4705350" cy="2828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1E6ABBE-20B2-4B58-8D71-EE8801B795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9125" y="1516063"/>
            <a:ext cx="1820863" cy="1652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16356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D48DAFC-0D71-4670-8750-03E822D1CD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508374"/>
            <a:ext cx="6095999" cy="3349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FFF776E8-BC85-432E-93C0-BE716F5D37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5999" cy="350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08989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310A9C4-E721-4852-B469-008906F7F9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76900" y="0"/>
            <a:ext cx="6515100" cy="6858000"/>
          </a:xfrm>
          <a:prstGeom prst="parallelogram">
            <a:avLst>
              <a:gd name="adj" fmla="val 4713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2000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8779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4" y="20257"/>
            <a:ext cx="4787413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934F20F-FF85-4CF8-8BC7-7BBA6800D440}"/>
              </a:ext>
            </a:extLst>
          </p:cNvPr>
          <p:cNvSpPr/>
          <p:nvPr/>
        </p:nvSpPr>
        <p:spPr>
          <a:xfrm flipH="1">
            <a:off x="1685925" y="20257"/>
            <a:ext cx="5924550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570873"/>
            <a:ext cx="1924050" cy="2031439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 bwMode="auto">
          <a:xfrm>
            <a:off x="0" y="3302222"/>
            <a:ext cx="12186137" cy="9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УСТАВ ПРОФ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СОЮЗА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428625" y="4576207"/>
            <a:ext cx="5095193" cy="16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lang="ru-RU" sz="3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НОВАЦИИ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lang="ru-RU" sz="3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РАЗЪЯСНЕНИЯ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6560450" y="5492885"/>
            <a:ext cx="5372897" cy="73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72351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2" y="20257"/>
            <a:ext cx="4234649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934F20F-FF85-4CF8-8BC7-7BBA6800D440}"/>
              </a:ext>
            </a:extLst>
          </p:cNvPr>
          <p:cNvSpPr/>
          <p:nvPr/>
        </p:nvSpPr>
        <p:spPr>
          <a:xfrm flipH="1">
            <a:off x="0" y="0"/>
            <a:ext cx="8149701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61" y="770568"/>
            <a:ext cx="2496317" cy="1682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228A5D-FD83-468D-8313-E482795BF18F}"/>
              </a:ext>
            </a:extLst>
          </p:cNvPr>
          <p:cNvSpPr txBox="1"/>
          <p:nvPr/>
        </p:nvSpPr>
        <p:spPr>
          <a:xfrm>
            <a:off x="1108004" y="3203378"/>
            <a:ext cx="5933692" cy="132856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b="1" dirty="0" smtClean="0">
                <a:solidFill>
                  <a:prstClr val="white"/>
                </a:solidFill>
                <a:latin typeface="Raleway Black" panose="020B0A03030101060003" pitchFamily="34" charset="-52"/>
              </a:rPr>
              <a:t>Структура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b="1" dirty="0" smtClean="0">
                <a:solidFill>
                  <a:prstClr val="white"/>
                </a:solidFill>
                <a:latin typeface="Raleway Black" panose="020B0A03030101060003" pitchFamily="34" charset="-52"/>
              </a:rPr>
              <a:t>Устава Профсоюза</a:t>
            </a:r>
            <a:endParaRPr lang="en-US" sz="4000" dirty="0">
              <a:solidFill>
                <a:prstClr val="white"/>
              </a:solidFill>
              <a:latin typeface="Raleway Black" panose="020B0A030301010600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47032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3009387" y="3310453"/>
            <a:ext cx="9260991" cy="36702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u="sng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ДЕЙСТВУЮЩАЯ РЕДАКЦИЯ УСТАВА ПРОФСОЮЗА</a:t>
            </a:r>
            <a:endParaRPr lang="ru-RU" sz="14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1. ОБЩИЕ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ПОЛОЖЕНИЯ (статьи 1-2)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 2. ЦЕЛИ, ЗАДАЧИ, </a:t>
            </a:r>
            <a:r>
              <a:rPr lang="ru-RU" sz="12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ПРЕДМЕТ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И ПРИНЦИПЫ ДЕЯТЕЛЬНОСТИ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 (статьи 3-6)</a:t>
            </a:r>
            <a:endParaRPr lang="ru-RU" sz="9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3. ЧЛЕНСТВО В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ПРОФСОЮЗЕ (статьи 7-13)</a:t>
            </a:r>
            <a:endParaRPr lang="ru-RU" sz="9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4. ОРГАНИЗАЦИОННАЯ СТРУКТУРА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статьи 14-16)</a:t>
            </a:r>
            <a:endParaRPr lang="ru-RU" sz="9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5. ПРОФСОЮЗНЫЕ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КАДРЫ 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17)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x-none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6</a:t>
            </a:r>
            <a:r>
              <a:rPr lang="x-none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 ПЕРВИЧНАЯ ПРОФСОЮЗНАЯ </a:t>
            </a:r>
            <a:r>
              <a:rPr lang="x-none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ОРГАНИЗАЦИЯ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(статьи 18-27)</a:t>
            </a:r>
            <a:endParaRPr lang="ru-RU" sz="12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7. ТЕРРИТОРИАЛЬНАЯ ОРГАНИЗАЦИЯ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статьи 28-37)</a:t>
            </a:r>
            <a:endParaRPr lang="ru-RU" sz="9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8. </a:t>
            </a:r>
            <a:r>
              <a:rPr lang="ru-RU" sz="12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РЕГИОНАЛЬНАЯ (МЕЖРЕГИОНАЛЬНАЯ) ОРГАНИЗАЦИЯ </a:t>
            </a:r>
            <a:r>
              <a:rPr lang="ru-RU" sz="12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статьи 38-47)</a:t>
            </a:r>
            <a:endParaRPr lang="ru-RU" sz="900" b="1" dirty="0" smtClean="0">
              <a:solidFill>
                <a:srgbClr val="C0000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9</a:t>
            </a:r>
            <a:r>
              <a:rPr lang="x-none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 УПРАВЛЕНИЕ В </a:t>
            </a:r>
            <a:r>
              <a:rPr lang="x-none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ПРОФСОЮЗЕ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статьи 48-53)</a:t>
            </a:r>
            <a:endParaRPr lang="ru-RU" sz="1200" b="1" i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10. ИМУЩЕСТВО И ФИНАНСОВАЯ ДЕЯТЕЛЬНОСТЬ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статьи 54-57)</a:t>
            </a:r>
            <a:endParaRPr lang="ru-RU" sz="9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1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x-none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 </a:t>
            </a:r>
            <a:r>
              <a:rPr lang="x-none" sz="12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СИМВОЛИКА </a:t>
            </a:r>
            <a:r>
              <a:rPr lang="x-none" sz="12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(статья 58) </a:t>
            </a:r>
            <a:endParaRPr lang="ru-RU" sz="14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1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2</a:t>
            </a:r>
            <a:r>
              <a:rPr lang="x-none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 РЕОРГАНИЗАЦИЯ И ЛИКВИДАЦИЯ </a:t>
            </a:r>
            <a:r>
              <a:rPr lang="x-none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(</a:t>
            </a:r>
            <a:r>
              <a:rPr lang="ru-RU" sz="12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59)</a:t>
            </a:r>
            <a:endParaRPr lang="ru-RU" sz="14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111701" y="129556"/>
            <a:ext cx="926099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u="sng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ПРЕДЫДУЩАЯ РЕДАКЦИЯ УСТАВА ПРОФСОЮЗА</a:t>
            </a:r>
            <a:endParaRPr lang="ru-RU" sz="1400" b="1" u="sng" dirty="0" smtClean="0"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1. ОБЩИЕ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ПОЛОЖЕНИЯ (статьи 1-2)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 2. ЦЕЛИ, ЗАДАЧИ, ПРЕДМЕТ И ПРИНЦИПЫ ДЕЯТЕЛЬНОСТИ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ПРОФСОЮЗА (статьи 3-5)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3. ЧЛЕНСТВО В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ПРОФСОЮЗЕ (статьи 6-12)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4. ОРГАНИЗАЦИОННАЯ СТРУКТУРА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ПРОФСОЮЗА (статьи 13-14)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5. ПРОФСОЮЗНЫЕ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КАДРЫ (статья 15)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 6. ПЕРВИЧНАЯ ПРОФСОЮЗНАЯ </a:t>
            </a: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ОРГАНИЗАЦИЯ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 (статьи 16-25)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7. ТЕРРИТОРИАЛЬНАЯ ОРГАНИЗАЦИЯ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ПРОФСОЮЗА (статьи 26-35)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8.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РУКОВОДСТВО ПРОФСОЮЗОМ (статьи 36-40)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9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Raleway SemiBold"/>
                <a:ea typeface="Times New Roman" panose="02020603050405020304" pitchFamily="18" charset="0"/>
              </a:rPr>
              <a:t>ЕДИНАЯ КОНТРОЛЬНО-РЕВИЗИОННАЯ СЛУЖБА ПРОФСОЮЗА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(статья 41)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10. ИМУЩЕСТВО И ФИНАНСОВАЯ ДЕЯТЕЛЬНОСТЬ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ПРОФСОЮЗА (статьи 42-44)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ГЛАВА 1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. </a:t>
            </a: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РЕОРГАНИЗАЦИЯ 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И ЛИКВИДАЦИЯ </a:t>
            </a: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 (статьи 46-47)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/>
              <a:latin typeface="Raleway SemiBold"/>
              <a:ea typeface="Times New Roman" panose="02020603050405020304" pitchFamily="18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 flipV="1">
            <a:off x="655846" y="3489957"/>
            <a:ext cx="2275160" cy="2414453"/>
          </a:xfrm>
          <a:prstGeom prst="bentArrow">
            <a:avLst>
              <a:gd name="adj1" fmla="val 25000"/>
              <a:gd name="adj2" fmla="val 32091"/>
              <a:gd name="adj3" fmla="val 34025"/>
              <a:gd name="adj4" fmla="val 42031"/>
            </a:avLst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8757122" y="3289902"/>
            <a:ext cx="27578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12 </a:t>
            </a:r>
            <a:r>
              <a:rPr lang="x-none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</a:t>
            </a: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59 СТАТЕЙ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8757122" y="2745445"/>
            <a:ext cx="27578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11 </a:t>
            </a:r>
            <a:r>
              <a:rPr lang="x-none" sz="20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ГЛАВ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, 47 СТАТЕЙ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3346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2" y="20257"/>
            <a:ext cx="4234649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934F20F-FF85-4CF8-8BC7-7BBA6800D440}"/>
              </a:ext>
            </a:extLst>
          </p:cNvPr>
          <p:cNvSpPr/>
          <p:nvPr/>
        </p:nvSpPr>
        <p:spPr>
          <a:xfrm flipH="1">
            <a:off x="0" y="0"/>
            <a:ext cx="8149701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12" y="790142"/>
            <a:ext cx="2496317" cy="1682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228A5D-FD83-468D-8313-E482795BF18F}"/>
              </a:ext>
            </a:extLst>
          </p:cNvPr>
          <p:cNvSpPr txBox="1"/>
          <p:nvPr/>
        </p:nvSpPr>
        <p:spPr>
          <a:xfrm>
            <a:off x="1184775" y="3242526"/>
            <a:ext cx="5933692" cy="230832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b="1" dirty="0">
                <a:solidFill>
                  <a:prstClr val="white"/>
                </a:solidFill>
                <a:latin typeface="Raleway Black" panose="020B0A03030101060003" pitchFamily="34" charset="-52"/>
              </a:rPr>
              <a:t>14 октября 2020 года на </a:t>
            </a:r>
            <a:r>
              <a:rPr lang="en-US" sz="4000" b="1" dirty="0">
                <a:solidFill>
                  <a:prstClr val="white"/>
                </a:solidFill>
                <a:latin typeface="Raleway Black" panose="020B0A03030101060003" pitchFamily="34" charset="-52"/>
              </a:rPr>
              <a:t>VIII </a:t>
            </a:r>
            <a:r>
              <a:rPr lang="ru-RU" sz="4000" b="1" dirty="0">
                <a:solidFill>
                  <a:prstClr val="white"/>
                </a:solidFill>
                <a:latin typeface="Raleway Black" panose="020B0A03030101060003" pitchFamily="34" charset="-52"/>
              </a:rPr>
              <a:t>Съезде Профсоюза утверждены</a:t>
            </a:r>
            <a:endParaRPr lang="en-US" sz="4000" dirty="0">
              <a:solidFill>
                <a:prstClr val="white"/>
              </a:solidFill>
              <a:latin typeface="Raleway Black" panose="020B0A030301010600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403233"/>
      </p:ext>
    </p:extLst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998439" y="1074508"/>
            <a:ext cx="85679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Порядок </a:t>
            </a:r>
            <a:r>
              <a:rPr lang="ru-RU" sz="2500" dirty="0">
                <a:solidFill>
                  <a:prstClr val="black"/>
                </a:solidFill>
                <a:latin typeface="Raleway SemiBold" panose="020B0703030101060003" pitchFamily="34" charset="-52"/>
              </a:rPr>
              <a:t>принятия в члены </a:t>
            </a:r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и </a:t>
            </a:r>
            <a:r>
              <a:rPr lang="ru-RU" sz="2500" dirty="0">
                <a:solidFill>
                  <a:prstClr val="black"/>
                </a:solidFill>
                <a:latin typeface="Raleway SemiBold" panose="020B0703030101060003" pitchFamily="34" charset="-52"/>
              </a:rPr>
              <a:t>прекращения членства в Профсоюзе</a:t>
            </a:r>
          </a:p>
          <a:p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Raleway SemiBold" panose="020B0703030101060003" pitchFamily="34" charset="-52"/>
              </a:rPr>
              <a:t>(постановление VIII Съезда Профсоюза № 8-9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 pitchFamily="34" charset="-52"/>
              </a:rPr>
              <a:t>)</a:t>
            </a:r>
          </a:p>
          <a:p>
            <a:endParaRPr lang="ru-RU" sz="2500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Положение </a:t>
            </a:r>
            <a:r>
              <a:rPr lang="ru-RU" sz="2500" dirty="0">
                <a:solidFill>
                  <a:prstClr val="black"/>
                </a:solidFill>
                <a:latin typeface="Raleway SemiBold" panose="020B0703030101060003" pitchFamily="34" charset="-52"/>
              </a:rPr>
              <a:t>о размере и порядке </a:t>
            </a:r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уплаты</a:t>
            </a:r>
          </a:p>
          <a:p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членами </a:t>
            </a:r>
            <a:r>
              <a:rPr lang="ru-RU" sz="2500" dirty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 членских профсоюзных взносов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Raleway SemiBold" panose="020B0703030101060003" pitchFamily="34" charset="-52"/>
              </a:rPr>
              <a:t>(постановление VIII Съезда Профсоюза № 8-10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 pitchFamily="34" charset="-52"/>
              </a:rPr>
              <a:t>)</a:t>
            </a:r>
          </a:p>
          <a:p>
            <a:endParaRPr lang="ru-RU" sz="2500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r>
              <a:rPr lang="ru-RU" sz="25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Положение </a:t>
            </a:r>
            <a:r>
              <a:rPr lang="ru-RU" sz="2500" dirty="0">
                <a:solidFill>
                  <a:prstClr val="black"/>
                </a:solidFill>
                <a:latin typeface="Raleway SemiBold" panose="020B0703030101060003" pitchFamily="34" charset="-52"/>
              </a:rPr>
              <a:t>о порядке и содержании деятельности контрольно-ревизионных органов Профсоюза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Raleway SemiBold" panose="020B0703030101060003" pitchFamily="34" charset="-52"/>
              </a:rPr>
              <a:t>(постановление VIII Съезда Профсоюза № 8-11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 pitchFamily="34" charset="-52"/>
              </a:rPr>
              <a:t>)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положения, содержание и порядок деятельности </a:t>
            </a:r>
            <a:endParaRPr lang="ru-RU" sz="2500" dirty="0">
              <a:solidFill>
                <a:srgbClr val="002060"/>
              </a:solidFill>
              <a:latin typeface="Raleway Black" panose="020B0A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118375"/>
      </p:ext>
    </p:extLst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456801" y="326651"/>
            <a:ext cx="8234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 2. </a:t>
            </a:r>
            <a:r>
              <a:rPr lang="ru-RU" sz="24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ЦЕЛИ</a:t>
            </a:r>
            <a:r>
              <a:rPr lang="ru-RU" sz="24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ЗАДАЧИ, ПРЕДМЕТ И ПРИНЦИПЫ ДЕЯТЕЛЬНОСТИ ПРОФСОЮЗА (</a:t>
            </a:r>
            <a:r>
              <a:rPr lang="ru-RU" sz="24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5)</a:t>
            </a:r>
            <a:endParaRPr lang="ru-RU" sz="24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1318950" y="1484298"/>
            <a:ext cx="8713325" cy="4911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3. Цели Профсоюза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24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Ц</a:t>
            </a:r>
            <a:r>
              <a:rPr lang="x-none" sz="21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ЕЛЯМИ ПРОФСОЮЗА ЯВЛЯЮТСЯ:</a:t>
            </a:r>
            <a:endParaRPr lang="ru-RU" sz="21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1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представительство </a:t>
            </a:r>
            <a:r>
              <a:rPr lang="x-none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и защита </a:t>
            </a:r>
            <a:r>
              <a:rPr lang="x-none" sz="21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индивидуальных и коллективных социальных, трудовых, профессиональных </a:t>
            </a:r>
            <a:r>
              <a:rPr lang="x-none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прав и интересов членов Профсоюза</a:t>
            </a:r>
            <a:r>
              <a:rPr lang="ru-RU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1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повышение </a:t>
            </a:r>
            <a:r>
              <a:rPr lang="x-none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качества жизни членов Профсоюза</a:t>
            </a:r>
            <a:r>
              <a:rPr lang="x-none" sz="21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достижение справедливого и достойного уровня оплаты труда, пенсий и социальных пособий, стипендий, социальной и правовой защищенности работников и обучающихся;</a:t>
            </a:r>
            <a:endParaRPr lang="ru-RU" sz="21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endParaRPr lang="ru-RU" sz="10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21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реализация </a:t>
            </a:r>
            <a:r>
              <a:rPr lang="ru-RU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прав Профсоюза </a:t>
            </a:r>
            <a:r>
              <a:rPr lang="ru-RU" sz="21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 его организаций </a:t>
            </a:r>
            <a:r>
              <a:rPr lang="ru-RU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на представительство</a:t>
            </a:r>
            <a:r>
              <a:rPr lang="ru-RU" sz="21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в</a:t>
            </a:r>
            <a:r>
              <a:rPr lang="ru-RU" sz="21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коллегиальных </a:t>
            </a:r>
            <a:r>
              <a:rPr lang="ru-RU" sz="21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органах управления организациями</a:t>
            </a:r>
            <a:r>
              <a:rPr lang="ru-RU" sz="21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сферы образования</a:t>
            </a:r>
          </a:p>
        </p:txBody>
      </p:sp>
      <p:sp>
        <p:nvSpPr>
          <p:cNvPr id="2" name="Овал 1"/>
          <p:cNvSpPr/>
          <p:nvPr/>
        </p:nvSpPr>
        <p:spPr>
          <a:xfrm>
            <a:off x="456801" y="2918179"/>
            <a:ext cx="714103" cy="6879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1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6799" y="5536777"/>
            <a:ext cx="714103" cy="6879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456800" y="4236850"/>
            <a:ext cx="714103" cy="6879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3155892040"/>
      </p:ext>
    </p:extLst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456801" y="326651"/>
            <a:ext cx="8234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 2. ЦЕЛИ, ЗАДАЧИ, </a:t>
            </a:r>
            <a:r>
              <a:rPr lang="ru-RU" sz="24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ПРЕДМЕТ</a:t>
            </a:r>
            <a:r>
              <a:rPr lang="ru-RU" sz="24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И ПРИНЦИПЫ ДЕЯТЕЛЬНОСТИ ПРОФСОЮЗА (</a:t>
            </a:r>
            <a:r>
              <a:rPr lang="ru-RU" sz="24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5)</a:t>
            </a:r>
            <a:endParaRPr lang="ru-RU" sz="24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456801" y="1287698"/>
            <a:ext cx="10446330" cy="475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Для достижения уставных целей и решения </a:t>
            </a: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задач</a:t>
            </a:r>
            <a:endParaRPr lang="ru-RU" sz="16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через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профсоюзные 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органы всех уровней профсоюзной структуры</a:t>
            </a: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</a:t>
            </a:r>
            <a:endParaRPr lang="ru-RU" sz="16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полномочных 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представителей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осуществляет следующие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ВИДЫ ДЕЯТЕЛЬНОСТИ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1. 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Разработка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предложений к законодательным и иным нормативным правовым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актам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 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Защита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прав и интересов членов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3.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Изучает уровень жизни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работников, 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обучающихся, реализует меры по повышению их жизненного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уровня</a:t>
            </a:r>
            <a:endParaRPr lang="ru-RU" sz="1600" i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4. 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Участие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 разработке государственных программ,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проектов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5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М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еры 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 предотвращению незаконной реорганизации, ликвидации образовательных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организаций</a:t>
            </a:r>
            <a:endParaRPr lang="ru-RU" sz="1600" i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6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Может создавать правовые, технические инспекции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труда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и юридические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консультации</a:t>
            </a:r>
            <a:endParaRPr lang="ru-RU" sz="1600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 Обращается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заявлениями в защиту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прав членов Профсоюза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8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Информационно-методическая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консультативная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правовая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материальная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 другие виды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помощи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9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Осуществляет профсоюзный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контроль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за соблюдением законодательства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…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32. 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Может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осуществлять (как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социально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ориентированная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некоммерческая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я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)…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3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3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Осуществляет иную деятельность, не запрещенную </a:t>
            </a:r>
            <a:r>
              <a:rPr lang="x-none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законодательством</a:t>
            </a:r>
            <a:endParaRPr lang="ru-RU" sz="1600" dirty="0">
              <a:solidFill>
                <a:srgbClr val="002060"/>
              </a:solidFill>
              <a:effectLst/>
              <a:latin typeface="Raleway Semi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545794"/>
      </p:ext>
    </p:extLst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908869" y="0"/>
            <a:ext cx="328312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5303519" y="1"/>
            <a:ext cx="6888477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456801" y="1150748"/>
            <a:ext cx="1087305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5590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1. ОРГАНИЗАЦИОННОЕ ЕДИНСТВО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 приоритет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положений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Устава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Профсоюза.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559050" algn="l"/>
              </a:tabLst>
            </a:pPr>
            <a:r>
              <a:rPr lang="ru-RU" sz="1600" b="1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2. ДОБРОВОЛЬНОСТЬ</a:t>
            </a:r>
            <a:r>
              <a:rPr lang="ru-RU" sz="160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ВСТУПЛЕНИЯ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Профсоюз,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РАВНЫЕ ПРАВА ВСЕХ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членов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СОЛИДАРНОСТЬ, ВЗАИМОПОМОЩЬ И ОТВЕТСТВЕННОСТЬ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организаций Профсоюза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перед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членами Профсоюза и Профсоюзом за реализацию уставных целей и задач Профсоюза.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3. КОЛЛЕГИАЛЬНОСТЬ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 работе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ВСЕХ ПРОФСОЮЗНЫХ ОРГАНИЗАЦИЙ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органов Профсоюза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4. ПЕРСОНАЛЬНАЯ ОТВЕТСТВЕННОСТЬ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работников, избранных в профсоюзные органы.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5. ГЛАСНОСТЬ И ОТКРЫТОСТЬ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работе профсоюзных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организаций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ВСЕХ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уровней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структуры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6. ОБЯЗАТЕЛЬНОСТЬ ВЫПОЛНЕНИЯ РЕШЕНИЙ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органов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 и его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организаций. 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7. УВАЖЕНИЕ МНЕНИЯ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члена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1600" i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8. ВЫБОРНОСТЬ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профсоюзных органов, их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ОТЧЕТНОСТЬ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9. САМОСТОЯТЕЛЬНОСТЬ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организаций Профсоюза и их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органов в пределах уставных полномочий.</a:t>
            </a:r>
            <a:endParaRPr lang="ru-RU" sz="16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10. СОБЛЮДЕНИЕ ФИНАНСОВОЙ ДИСЦИПЛИНЫ 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органами </a:t>
            </a:r>
            <a:r>
              <a:rPr lang="ru-RU" sz="16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 организациями Профсоюза</a:t>
            </a:r>
            <a:r>
              <a:rPr lang="ru-RU" sz="16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trike="sngStrike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/>
                <a:ea typeface="Times New Roman" panose="02020603050405020304" pitchFamily="18" charset="0"/>
              </a:rPr>
              <a:t>11. Сохранение профсоюзного стажа за членами других профсоюзов, входящих в ФНПР,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trike="sngStrike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/>
                <a:ea typeface="Times New Roman" panose="02020603050405020304" pitchFamily="18" charset="0"/>
              </a:rPr>
              <a:t>перешедшими на работу или учебу в организации системы образования.</a:t>
            </a:r>
            <a:endParaRPr lang="ru-RU" sz="1600" strike="sngStrike" dirty="0">
              <a:solidFill>
                <a:schemeClr val="bg1">
                  <a:lumMod val="65000"/>
                </a:schemeClr>
              </a:solidFill>
              <a:effectLst/>
              <a:latin typeface="Raleway SemiBold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456801" y="260200"/>
            <a:ext cx="823443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 2. ЦЕЛИ, ЗАДАЧИ, ПРЕДМЕТ И ПРИНЦИПЫ ДЕЯТЕЛЬНОСТИ ПРОФСОЮЗА</a:t>
            </a:r>
          </a:p>
          <a:p>
            <a:pPr algn="just">
              <a:spcAft>
                <a:spcPts val="0"/>
              </a:spcAft>
            </a:pPr>
            <a:r>
              <a:rPr lang="x-none" sz="245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Статья 6.</a:t>
            </a:r>
            <a:r>
              <a:rPr lang="x-none" sz="245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245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Принципы</a:t>
            </a:r>
            <a:r>
              <a:rPr lang="x-none" sz="245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деятельности </a:t>
            </a:r>
            <a:r>
              <a:rPr lang="x-none" sz="245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endParaRPr lang="ru-RU" sz="245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865490"/>
      </p:ext>
    </p:extLst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64313" y="1787368"/>
            <a:ext cx="9459550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7. Лицо, </a:t>
            </a:r>
            <a:r>
              <a:rPr lang="ru-RU" sz="2800" b="1" dirty="0" smtClean="0">
                <a:solidFill>
                  <a:srgbClr val="C00000"/>
                </a:solidFill>
                <a:latin typeface="Raleway SemiBold"/>
              </a:rPr>
              <a:t>исключенное</a:t>
            </a: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 </a:t>
            </a:r>
            <a:r>
              <a:rPr lang="ru-RU" sz="2800" strike="sngStrike" dirty="0" smtClean="0">
                <a:solidFill>
                  <a:schemeClr val="bg1">
                    <a:lumMod val="50000"/>
                  </a:schemeClr>
                </a:solidFill>
                <a:latin typeface="Raleway SemiBold"/>
              </a:rPr>
              <a:t>(не ранее чем через год)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либо </a:t>
            </a:r>
            <a:r>
              <a:rPr lang="ru-RU" sz="2800" b="1" dirty="0" smtClean="0">
                <a:solidFill>
                  <a:srgbClr val="C00000"/>
                </a:solidFill>
                <a:latin typeface="Raleway SemiBold"/>
              </a:rPr>
              <a:t>добровольно</a:t>
            </a: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 вышедшее из Профсоюза, может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быть вновь принято в Профсоюз на общих основаниях,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но </a:t>
            </a:r>
            <a:r>
              <a:rPr lang="ru-RU" sz="2800" b="1" dirty="0" smtClean="0">
                <a:solidFill>
                  <a:srgbClr val="C00000"/>
                </a:solidFill>
                <a:latin typeface="Raleway SemiBold"/>
              </a:rPr>
              <a:t>не ранее чем через 1 год и 6 месяцев</a:t>
            </a: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Профсоюзный стаж в этом случае исчисляется с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strike="sngStrike" dirty="0" smtClean="0">
                <a:solidFill>
                  <a:schemeClr val="bg1">
                    <a:lumMod val="50000"/>
                  </a:schemeClr>
                </a:solidFill>
                <a:latin typeface="Raleway SemiBold"/>
              </a:rPr>
              <a:t>момента повторного принятия его в Профсоюз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даты последнего принятия в члены Профсоюза в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соответствии с </a:t>
            </a:r>
            <a:r>
              <a:rPr lang="ru-RU" sz="2800" b="1" dirty="0" smtClean="0">
                <a:solidFill>
                  <a:srgbClr val="002060"/>
                </a:solidFill>
                <a:latin typeface="Raleway SemiBold"/>
              </a:rPr>
              <a:t>Порядком принятия в члены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Raleway SemiBold"/>
              </a:rPr>
              <a:t>Профсоюза и прекращения членства в Профсоюзе</a:t>
            </a:r>
            <a:r>
              <a:rPr lang="ru-RU" sz="2800" dirty="0" smtClean="0">
                <a:solidFill>
                  <a:srgbClr val="002060"/>
                </a:solidFill>
                <a:latin typeface="Raleway SemiBold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aleway SemiBold"/>
              </a:rPr>
              <a:t>(п. 2.7, П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Raleway SemiBold" panose="020B0703030101060003" pitchFamily="34" charset="-52"/>
              </a:rPr>
              <a:t>остановление </a:t>
            </a:r>
            <a:r>
              <a:rPr lang="ru-RU" dirty="0">
                <a:solidFill>
                  <a:prstClr val="white">
                    <a:lumMod val="50000"/>
                  </a:prstClr>
                </a:solidFill>
                <a:latin typeface="Raleway SemiBold" panose="020B0703030101060003" pitchFamily="34" charset="-52"/>
              </a:rPr>
              <a:t>VIII Съезда Профсоюза 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Raleway SemiBold" panose="020B0703030101060003" pitchFamily="34" charset="-52"/>
              </a:rPr>
              <a:t>от 14 октября 2020 года № 8-9)</a:t>
            </a:r>
            <a:endParaRPr lang="ru-RU" dirty="0">
              <a:solidFill>
                <a:srgbClr val="002060"/>
              </a:solidFill>
              <a:latin typeface="Raleway Semi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64313" y="322853"/>
            <a:ext cx="804177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 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</a:t>
            </a:r>
            <a:r>
              <a:rPr lang="ru-RU" sz="24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10. Принятие в члены Профсоюза,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прекращение членства в </a:t>
            </a:r>
            <a:r>
              <a:rPr lang="ru-RU" sz="24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Профсоюзе</a:t>
            </a:r>
            <a:endParaRPr lang="ru-RU" sz="24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884606"/>
      </p:ext>
    </p:extLst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5153113" y="1"/>
            <a:ext cx="703888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99683" y="529504"/>
            <a:ext cx="934253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Решения </a:t>
            </a:r>
            <a:r>
              <a:rPr lang="ru-RU" sz="24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конференции 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территориальной, </a:t>
            </a:r>
            <a:r>
              <a:rPr lang="ru-RU" sz="2400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региональной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собрания (</a:t>
            </a:r>
            <a:r>
              <a:rPr lang="ru-RU" sz="2400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конференции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) первичной организации </a:t>
            </a:r>
            <a:r>
              <a:rPr lang="ru-RU" sz="24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(</a:t>
            </a:r>
            <a:r>
              <a:rPr lang="ru-RU" strike="sngStrike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территориальная организация (местная) является структурным</a:t>
            </a:r>
          </a:p>
          <a:p>
            <a:r>
              <a:rPr lang="ru-RU" strike="sngStrike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подразделением соответствующей территориальной организации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вопросам, 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относящимся к </a:t>
            </a:r>
            <a:r>
              <a:rPr lang="ru-RU" sz="24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исключительной </a:t>
            </a: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компетенции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(приоритетные направления деятельности, отчеты, избрание председателя, комитета (совета), президиума, контрольно-ревизионной комиссии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,</a:t>
            </a:r>
          </a:p>
          <a:p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решени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е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 о реорганизации, </a:t>
            </a:r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ликвидации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 организации)</a:t>
            </a:r>
            <a:endParaRPr lang="ru-RU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считаются принятыми, если за них проголосовало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strike="sngStrike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НЕ МЕНЕЕ 2/3 ДЕЛЕГАТОВ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КВАЛИФИЦИРОВАННОЕ БОЛЬШИНСТВО (НЕ МЕНЕЕ 52%)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делегатов, принимающих участие в заседании, при наличии кворума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(правомочность - не менее 2/3 делегатов)</a:t>
            </a:r>
            <a:endParaRPr lang="ru-RU" dirty="0">
              <a:solidFill>
                <a:schemeClr val="bg1">
                  <a:lumMod val="50000"/>
                </a:schemeClr>
              </a:solidFill>
              <a:effectLst/>
              <a:latin typeface="Raleway Semi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482893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5153113" y="1"/>
            <a:ext cx="703888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980387" y="382011"/>
            <a:ext cx="8689736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Вопросы, относящиеся к </a:t>
            </a:r>
            <a:r>
              <a:rPr lang="ru-RU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исключительной компетенции </a:t>
            </a:r>
            <a:r>
              <a:rPr lang="ru-RU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конференции территориальной организации </a:t>
            </a:r>
            <a:r>
              <a:rPr lang="ru-RU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 (</a:t>
            </a:r>
            <a:r>
              <a:rPr lang="ru-RU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Глава 7, статья 32</a:t>
            </a:r>
            <a:r>
              <a:rPr lang="ru-RU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):</a:t>
            </a:r>
          </a:p>
          <a:p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Определяет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ПРИОРИТЕТНЫЕ НАПРАВЛЕНИЯ ДЕЯТЕЛЬНОСТИ 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организации Профсоюза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Заслушивает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ОТЧЕТЫ ВЫБОРНЫХ ОРГАНОВ 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организации Профсоюза по всем направлениям их деятельности и о выполнении решений конференций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Образует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единоличный исполнительный орган путем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ИЗБРАНИЯ ПРЕДСЕДАТЕЛЯ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 организации Профсоюза и принимает решение о досрочном прекращении его полномочий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Образует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путем избрания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КОМИТЕТ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(совет) территориальной организации Профсоюза и принимает решение о досрочном прекращении его полномочий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Образует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путем избрания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ПРЕЗИДИУМ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 организации Профсоюза и принимает решение о досрочном прекращении его полномочий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Избирает </a:t>
            </a:r>
            <a:r>
              <a:rPr lang="ru-RU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КОНТРОЛЬНО-РЕВИЗИОННУЮ КОМИССИЮ 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организации Профсоюза и принимает решение о досрочном прекращении ее полномочий</a:t>
            </a:r>
            <a:r>
              <a:rPr lang="ru-RU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Принимает 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решения о </a:t>
            </a:r>
            <a:r>
              <a:rPr lang="x-none" sz="16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РЕОРГАНИЗАЦИИ, ЛИКВИДАЦИИ </a:t>
            </a: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территориальной 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организации Профсоюза 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на основании решения 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соответствующ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его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вышестоящ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его выборного коллегиального исполнительного </a:t>
            </a:r>
            <a:r>
              <a:rPr lang="x-none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</a:t>
            </a:r>
            <a:r>
              <a:rPr lang="ru-RU" sz="16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а</a:t>
            </a:r>
            <a:r>
              <a:rPr lang="x-none" sz="16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194" y="1244338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1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0194" y="2005032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2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0194" y="2833383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3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0194" y="4184781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5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0194" y="5773826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7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0194" y="3587819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4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0194" y="4945475"/>
            <a:ext cx="490192" cy="4807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6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847094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4" y="20257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03" y="716180"/>
            <a:ext cx="1633059" cy="1724207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 bwMode="auto">
          <a:xfrm>
            <a:off x="1241735" y="2867471"/>
            <a:ext cx="9696793" cy="35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Clr>
                <a:srgbClr val="FFCC00"/>
              </a:buClr>
              <a:buFontTx/>
              <a:buNone/>
              <a:defRPr/>
            </a:pPr>
            <a:r>
              <a:rPr lang="ru-RU" sz="6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УСТАВ</a:t>
            </a:r>
          </a:p>
          <a:p>
            <a:pPr marL="0" indent="0" algn="ctr">
              <a:buClr>
                <a:srgbClr val="FFCC00"/>
              </a:buClr>
              <a:buFontTx/>
              <a:buNone/>
              <a:defRPr/>
            </a:pPr>
            <a:r>
              <a:rPr lang="ru-RU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СОЮЗА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None/>
              <a:defRPr/>
            </a:pPr>
            <a:r>
              <a:rPr lang="ru-RU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РАБОТНИКОВ НАРОДНОГО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None/>
              <a:defRPr/>
            </a:pPr>
            <a:r>
              <a:rPr lang="ru-RU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None/>
              <a:defRPr/>
            </a:pPr>
            <a:r>
              <a:rPr lang="ru-RU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marL="0" indent="0">
              <a:buClr>
                <a:srgbClr val="FFCC00"/>
              </a:buClr>
              <a:buFontTx/>
              <a:buNone/>
              <a:defRPr/>
            </a:pPr>
            <a:endParaRPr lang="ru-RU" sz="4400" b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97108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99683" y="529504"/>
            <a:ext cx="9342530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</a:t>
            </a:r>
          </a:p>
          <a:p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4. ОРГАНИЗАЦИОННАЯ СТРУКТУРА ПРОФСОЮЗА</a:t>
            </a:r>
            <a:endParaRPr lang="ru-RU" sz="20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16. Порядок работы органов Профсоюза и</a:t>
            </a:r>
            <a:endParaRPr lang="ru-RU" sz="20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организаций Профсоюза</a:t>
            </a:r>
            <a:endParaRPr lang="ru-RU" sz="2000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 Выборы профсоюзных органов проводятся в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первичной профсоюзной организации</a:t>
            </a:r>
            <a:r>
              <a:rPr lang="ru-RU" sz="20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; в территориальной организации Профсоюза; в региональной (межрегиональной) организации Профсоюза; в Профсоюзе –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 раз в 5 лет в единые сроки</a:t>
            </a:r>
            <a:r>
              <a:rPr lang="ru-RU" sz="20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определяемые коллегиальным исполнительным органом Профсоюза, если иное не предусмотрено настоящим Уставом Профсоюза</a:t>
            </a:r>
            <a:r>
              <a:rPr lang="ru-RU" sz="20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Raleway SemiBold"/>
              </a:rPr>
              <a:t>Срок полномочий – 5 лет до проведения очередных отчетно-выборных собраний в единые сроки (2024 год - год отчетов и выборов в Профсоюзе), при этом проведение собраний по вопросу продления сроков полномочий выборных органов в первичных профсоюзных организациях не требуется.</a:t>
            </a:r>
          </a:p>
          <a:p>
            <a:pPr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Raleway SemiBold"/>
              </a:rPr>
              <a:t>(Приложение № 1 к постановлению </a:t>
            </a:r>
            <a:r>
              <a:rPr lang="ru-RU" sz="1400" dirty="0">
                <a:latin typeface="Raleway SemiBold"/>
              </a:rPr>
              <a:t>Исполнительного комитета </a:t>
            </a:r>
            <a:r>
              <a:rPr lang="ru-RU" sz="1400" dirty="0" smtClean="0">
                <a:latin typeface="Raleway SemiBold"/>
              </a:rPr>
              <a:t>Профсоюза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Raleway SemiBold"/>
              </a:rPr>
              <a:t>от </a:t>
            </a:r>
            <a:r>
              <a:rPr lang="ru-RU" sz="1400" dirty="0">
                <a:latin typeface="Raleway SemiBold"/>
              </a:rPr>
              <a:t>25 декабря 2020 </a:t>
            </a:r>
            <a:r>
              <a:rPr lang="ru-RU" sz="1400" dirty="0" smtClean="0">
                <a:latin typeface="Raleway SemiBold"/>
              </a:rPr>
              <a:t>года № 5-2 «О </a:t>
            </a:r>
            <a:r>
              <a:rPr lang="ru-RU" sz="1400" dirty="0">
                <a:latin typeface="Raleway SemiBold"/>
              </a:rPr>
              <a:t>разъяснении отдельных положений Устава </a:t>
            </a:r>
            <a:r>
              <a:rPr lang="ru-RU" sz="1400" dirty="0" smtClean="0">
                <a:latin typeface="Raleway SemiBold"/>
              </a:rPr>
              <a:t>Профсоюза»)</a:t>
            </a:r>
            <a:endParaRPr lang="ru-RU" sz="1400" dirty="0">
              <a:latin typeface="Raleway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80664"/>
      </p:ext>
    </p:extLst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99683" y="712871"/>
            <a:ext cx="9342530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</a:t>
            </a:r>
          </a:p>
          <a:p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x-none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6</a:t>
            </a:r>
            <a:r>
              <a:rPr lang="x-none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 ПЕРВИЧНАЯ ПРОФСОЮЗНАЯ ОРГАНИЗАЦИЯ</a:t>
            </a:r>
            <a:endParaRPr lang="ru-RU" sz="20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21. Органы первичной профсоюзной организации</a:t>
            </a:r>
            <a:endParaRPr lang="ru-RU" sz="12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1. Органами первичной профсоюзной организации являются:</a:t>
            </a:r>
            <a:endParaRPr lang="ru-RU" sz="12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собрание (</a:t>
            </a:r>
            <a:r>
              <a:rPr lang="ru-RU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конференция</a:t>
            </a:r>
            <a:r>
              <a:rPr lang="ru-RU" sz="20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) – </a:t>
            </a:r>
            <a:r>
              <a:rPr lang="ru-RU" sz="2000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высший </a:t>
            </a:r>
            <a:r>
              <a:rPr lang="ru-RU" sz="2000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орган</a:t>
            </a:r>
            <a:endParaRPr lang="ru-RU" sz="1200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prstClr val="black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Raleway SemiBold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</a:rPr>
              <a:t>случаях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</a:rPr>
              <a:t>невозможности обеспечить необходимый кворум</a:t>
            </a:r>
            <a:r>
              <a:rPr lang="ru-RU" sz="2000" dirty="0">
                <a:solidFill>
                  <a:srgbClr val="C00000"/>
                </a:solidFill>
                <a:latin typeface="Raleway SemiBold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</a:rPr>
              <a:t>собрания</a:t>
            </a:r>
            <a:r>
              <a:rPr lang="ru-RU" sz="2000" dirty="0">
                <a:solidFill>
                  <a:srgbClr val="C00000"/>
                </a:solidFill>
                <a:latin typeface="Raleway SemiBold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</a:rPr>
              <a:t>первичной профсоюзной организации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</a:rPr>
              <a:t>без права </a:t>
            </a:r>
            <a:r>
              <a:rPr lang="ru-RU" sz="2000" b="1" dirty="0" smtClean="0">
                <a:solidFill>
                  <a:srgbClr val="C00000"/>
                </a:solidFill>
                <a:latin typeface="Raleway SemiBold"/>
              </a:rPr>
              <a:t>территориальной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Raleway SemiBold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</a:rPr>
              <a:t>единое время в одном месте,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</a:rPr>
              <a:t>президиум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</a:rPr>
              <a:t>соответствующей вышестоящей территориальной, региональной (межрегиональной) организации Профсоюза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</a:rPr>
              <a:t>может предоставить </a:t>
            </a:r>
            <a:r>
              <a:rPr lang="ru-RU" sz="2000" b="1" dirty="0">
                <a:solidFill>
                  <a:srgbClr val="002060"/>
                </a:solidFill>
                <a:latin typeface="Raleway SemiBold"/>
              </a:rPr>
              <a:t>такой первичной профсоюзной организации право проведения заседания высшего органа в форме </a:t>
            </a:r>
            <a:r>
              <a:rPr lang="ru-RU" sz="2000" b="1" dirty="0">
                <a:solidFill>
                  <a:srgbClr val="C00000"/>
                </a:solidFill>
                <a:latin typeface="Raleway SemiBold"/>
              </a:rPr>
              <a:t>конференции</a:t>
            </a:r>
            <a:r>
              <a:rPr lang="ru-RU" sz="2000" b="1" dirty="0" smtClean="0">
                <a:solidFill>
                  <a:srgbClr val="002060"/>
                </a:solidFill>
                <a:latin typeface="Raleway SemiBold"/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  <a:latin typeface="Raleway SemiBold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Raleway SemiBold"/>
              </a:rPr>
              <a:t>(Приложение № 1 к постановлению </a:t>
            </a:r>
            <a:r>
              <a:rPr lang="ru-RU" sz="1400" dirty="0">
                <a:solidFill>
                  <a:prstClr val="black"/>
                </a:solidFill>
                <a:latin typeface="Raleway SemiBold"/>
              </a:rPr>
              <a:t>Исполнительного комитета </a:t>
            </a:r>
            <a:r>
              <a:rPr lang="ru-RU" sz="1400" dirty="0" smtClean="0">
                <a:solidFill>
                  <a:prstClr val="black"/>
                </a:solidFill>
                <a:latin typeface="Raleway SemiBold"/>
              </a:rPr>
              <a:t>Профсоюза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Raleway SemiBold"/>
              </a:rPr>
              <a:t>от </a:t>
            </a:r>
            <a:r>
              <a:rPr lang="ru-RU" sz="1400" dirty="0">
                <a:solidFill>
                  <a:prstClr val="black"/>
                </a:solidFill>
                <a:latin typeface="Raleway SemiBold"/>
              </a:rPr>
              <a:t>25 декабря 2020 </a:t>
            </a:r>
            <a:r>
              <a:rPr lang="ru-RU" sz="1400" dirty="0" smtClean="0">
                <a:solidFill>
                  <a:prstClr val="black"/>
                </a:solidFill>
                <a:latin typeface="Raleway SemiBold"/>
              </a:rPr>
              <a:t>года № 5-2 «О </a:t>
            </a:r>
            <a:r>
              <a:rPr lang="ru-RU" sz="1400" dirty="0">
                <a:solidFill>
                  <a:prstClr val="black"/>
                </a:solidFill>
                <a:latin typeface="Raleway SemiBold"/>
              </a:rPr>
              <a:t>разъяснении отдельных положений Устава </a:t>
            </a:r>
            <a:r>
              <a:rPr lang="ru-RU" sz="1400" dirty="0" smtClean="0">
                <a:solidFill>
                  <a:prstClr val="black"/>
                </a:solidFill>
                <a:latin typeface="Raleway SemiBold"/>
              </a:rPr>
              <a:t>Профсоюза»)</a:t>
            </a:r>
            <a:endParaRPr lang="ru-RU" sz="1400" dirty="0">
              <a:solidFill>
                <a:prstClr val="black"/>
              </a:solidFill>
              <a:latin typeface="Raleway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664039"/>
      </p:ext>
    </p:extLst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99683" y="591319"/>
            <a:ext cx="9342530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</a:t>
            </a:r>
          </a:p>
          <a:p>
            <a:r>
              <a:rPr lang="x-none" sz="20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x-none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x-none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. СИМВОЛИКА ПРОФСОЮЗА</a:t>
            </a:r>
            <a:endParaRPr lang="ru-RU" sz="2000" b="1" dirty="0">
              <a:solidFill>
                <a:srgbClr val="C0000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Статья 58. Символика Профсоюза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1.</a:t>
            </a:r>
            <a:r>
              <a:rPr lang="ru-RU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ЭМБЛЕМА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 </a:t>
            </a:r>
            <a:r>
              <a:rPr lang="x-none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ФЛАГ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 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являются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ОФИЦИАЛЬНЫМИ СИМВОЛАМИ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указывающими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на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принадлежность к Профсоюзу.</a:t>
            </a:r>
            <a:endParaRPr lang="ru-RU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2.</a:t>
            </a:r>
            <a:r>
              <a:rPr lang="ru-RU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Эмблема Профсоюза с письменным обозначением 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полного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или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сокращенного наименования Профсоюза помещается 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на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БЛАНКАХ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</a:t>
            </a:r>
            <a:r>
              <a:rPr lang="x-none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ПЕЧАТЯХ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служебной документации, флаге Профсоюза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,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нагрудных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знаках, наградах, вывесках, пропусках, 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служебных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удостоверениях 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Профсоюза, </a:t>
            </a:r>
            <a:r>
              <a:rPr lang="ru-RU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региональных (межрегиональных</a:t>
            </a:r>
            <a:r>
              <a:rPr lang="ru-RU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),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территориальных </a:t>
            </a:r>
            <a:r>
              <a:rPr lang="x-none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и первичных организаций Профсоюза</a:t>
            </a:r>
            <a:r>
              <a:rPr lang="x-none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постановление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Исполнительного комитета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Профсоюза от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25 декабря 2020 года № 5-5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/>
              <a:ea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aleway SemiBold"/>
                <a:ea typeface="Times New Roman" panose="02020603050405020304" pitchFamily="18" charset="0"/>
              </a:rPr>
              <a:t>постановление Президиума Иркутской областной организации Профсоюза от 09 ап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реля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2021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aleway SemiBold" panose="020B0703030101060003"/>
                <a:ea typeface="Calibri" panose="020F0502020204030204" pitchFamily="34" charset="0"/>
              </a:rPr>
              <a:t>года № 31-3)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aleway SemiBold" panose="020B070303010106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733782"/>
      </p:ext>
    </p:extLst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pic>
        <p:nvPicPr>
          <p:cNvPr id="1026" name="Рисунок 4" descr="logo_profsouz_new_mini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65" y="4101284"/>
            <a:ext cx="1646832" cy="18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logo_profsouz_new_mini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4" y="4119928"/>
            <a:ext cx="1630137" cy="18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31317" y="487366"/>
            <a:ext cx="9342530" cy="322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</a:t>
            </a:r>
          </a:p>
          <a:p>
            <a:r>
              <a:rPr lang="x-none" sz="20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x-none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x-none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. СИМВОЛИКА ПРОФСОЮЗА</a:t>
            </a:r>
            <a:endParaRPr lang="ru-RU" sz="2000" b="1" dirty="0">
              <a:solidFill>
                <a:srgbClr val="C0000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0000"/>
              </a:lnSpc>
            </a:pP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7.1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 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Эмблема Профсоюза выполнена в форме белой раскрытой книги</a:t>
            </a: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,</a:t>
            </a:r>
            <a:endParaRPr lang="ru-RU" b="1" dirty="0" smtClean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в 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поле правой страницы которой </a:t>
            </a:r>
            <a:r>
              <a:rPr lang="ru-RU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–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 снизу </a:t>
            </a: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вверх</a:t>
            </a:r>
            <a:endParaRPr lang="ru-RU" b="1" dirty="0" smtClean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(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под углом примерно 40 градусов) идут три равноширокие </a:t>
            </a: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полосы</a:t>
            </a:r>
            <a:endParaRPr lang="ru-RU" b="1" dirty="0" smtClean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красного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, синего и белого цвета.</a:t>
            </a:r>
            <a:endParaRPr lang="ru-RU" b="1" dirty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В центре раскрытой книги </a:t>
            </a:r>
            <a:r>
              <a:rPr lang="ru-RU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–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 зеленый прямой </a:t>
            </a: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росток</a:t>
            </a:r>
            <a:endParaRPr lang="ru-RU" b="1" dirty="0" smtClean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с </a:t>
            </a: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пятью равновеликими листьями.</a:t>
            </a:r>
            <a:endParaRPr lang="ru-RU" b="1" dirty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x-none" b="1" dirty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Эмблема Профсоюза может выполняться в одноцветном изображении</a:t>
            </a:r>
            <a:r>
              <a:rPr lang="x-none" b="1" dirty="0" smtClean="0">
                <a:solidFill>
                  <a:srgbClr val="002060"/>
                </a:solidFill>
                <a:latin typeface="Raleway SemiBold" panose="020B0703030101060003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Raleway SemiBold" panose="020B0703030101060003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327242"/>
      </p:ext>
    </p:extLst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550874"/>
            <a:ext cx="1450974" cy="926672"/>
          </a:xfrm>
          <a:prstGeom prst="rect">
            <a:avLst/>
          </a:prstGeom>
        </p:spPr>
      </p:pic>
      <p:pic>
        <p:nvPicPr>
          <p:cNvPr id="2050" name="Рисунок 1" descr="flag_profsouz_new_mini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59" y="3979979"/>
            <a:ext cx="3732127" cy="24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1A5FF5-BD69-45F5-98B5-AA71CFEE4E8B}"/>
              </a:ext>
            </a:extLst>
          </p:cNvPr>
          <p:cNvSpPr txBox="1"/>
          <p:nvPr/>
        </p:nvSpPr>
        <p:spPr>
          <a:xfrm>
            <a:off x="799683" y="564561"/>
            <a:ext cx="9342530" cy="322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НОВАЦИЯ:</a:t>
            </a:r>
          </a:p>
          <a:p>
            <a:r>
              <a:rPr lang="x-none" sz="2000" b="1" dirty="0" smtClean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ГЛАВА </a:t>
            </a:r>
            <a:r>
              <a:rPr lang="x-none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1</a:t>
            </a:r>
            <a:r>
              <a:rPr lang="x-none" sz="2000" b="1" dirty="0">
                <a:solidFill>
                  <a:srgbClr val="C00000"/>
                </a:solidFill>
                <a:latin typeface="Raleway SemiBold"/>
                <a:ea typeface="Times New Roman" panose="02020603050405020304" pitchFamily="18" charset="0"/>
              </a:rPr>
              <a:t>. СИМВОЛИКА ПРОФСОЮЗА</a:t>
            </a:r>
            <a:endParaRPr lang="ru-RU" sz="2000" b="1" dirty="0">
              <a:solidFill>
                <a:srgbClr val="C00000"/>
              </a:solidFill>
              <a:latin typeface="Raleway SemiBold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</a:p>
          <a:p>
            <a:pPr lvl="0">
              <a:lnSpc>
                <a:spcPct val="110000"/>
              </a:lnSpc>
            </a:pP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7.2.</a:t>
            </a:r>
            <a:r>
              <a:rPr lang="ru-RU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 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Флаг представляет собой прямоугольное полотнище голубого цвета. Соотношение ширины полотнища к его длине 1:2.</a:t>
            </a:r>
            <a:endParaRPr lang="ru-RU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 центре полотнища располагается эмблема Профсоюза. Высота изображения эмблемы Профсоюза составляет 3/5 ширины флага, ширина – 1/3 его длины.</a:t>
            </a:r>
            <a:endParaRPr lang="ru-RU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В верхней половине полотнища располагаются буквы белого цвета </a:t>
            </a:r>
            <a:r>
              <a:rPr lang="ru-RU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–</a:t>
            </a:r>
            <a:r>
              <a:rPr lang="x-none" b="1" dirty="0">
                <a:solidFill>
                  <a:srgbClr val="002060"/>
                </a:solidFill>
                <a:latin typeface="Raleway SemiBold"/>
                <a:ea typeface="Times New Roman" panose="02020603050405020304" pitchFamily="18" charset="0"/>
              </a:rPr>
              <a:t> Общероссийский Профсоюз образования. Точное соотношение и размеры отдельных элементов флага даны в прилагаемом графическом изображении.</a:t>
            </a:r>
            <a:endParaRPr lang="ru-RU" b="1" dirty="0">
              <a:solidFill>
                <a:srgbClr val="002060"/>
              </a:solidFill>
              <a:latin typeface="Raleway Semi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878305"/>
      </p:ext>
    </p:extLst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2" y="20257"/>
            <a:ext cx="4234649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934F20F-FF85-4CF8-8BC7-7BBA6800D440}"/>
              </a:ext>
            </a:extLst>
          </p:cNvPr>
          <p:cNvSpPr/>
          <p:nvPr/>
        </p:nvSpPr>
        <p:spPr>
          <a:xfrm flipH="1">
            <a:off x="0" y="0"/>
            <a:ext cx="8149701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9" y="735504"/>
            <a:ext cx="2496317" cy="1682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1C5122-C48F-465B-86A7-E7B3F48DCF8A}"/>
              </a:ext>
            </a:extLst>
          </p:cNvPr>
          <p:cNvSpPr txBox="1"/>
          <p:nvPr/>
        </p:nvSpPr>
        <p:spPr>
          <a:xfrm>
            <a:off x="766763" y="2667718"/>
            <a:ext cx="5760121" cy="354456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prstClr val="white"/>
                </a:solidFill>
                <a:latin typeface="Raleway Black" panose="020B0A03030101060003" pitchFamily="34" charset="-52"/>
              </a:rPr>
              <a:t>Документы, принятые в развитие Устава Профсоюза на Исполнительном комитете 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prstClr val="white"/>
                </a:solidFill>
                <a:latin typeface="Raleway Black" panose="020B0A03030101060003" pitchFamily="34" charset="-52"/>
              </a:rPr>
              <a:t>Профсоюза</a:t>
            </a:r>
          </a:p>
        </p:txBody>
      </p:sp>
    </p:spTree>
    <p:extLst>
      <p:ext uri="{BB962C8B-B14F-4D97-AF65-F5344CB8AC3E}">
        <p14:creationId xmlns="" xmlns:p14="http://schemas.microsoft.com/office/powerpoint/2010/main" val="1722909914"/>
      </p:ext>
    </p:extLst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BF3D18-9401-4B08-A651-75535A756F7B}"/>
              </a:ext>
            </a:extLst>
          </p:cNvPr>
          <p:cNvSpPr txBox="1"/>
          <p:nvPr/>
        </p:nvSpPr>
        <p:spPr>
          <a:xfrm>
            <a:off x="241383" y="231004"/>
            <a:ext cx="1029377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Положение о членском профсоюзном билете и учете членов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Постановление Исполнительного комитета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 Положении о членском профсоюзном билете и учете членов Профсоюза»</a:t>
            </a:r>
            <a:r>
              <a:rPr lang="ru-RU" sz="1600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</a:t>
            </a:r>
            <a:r>
              <a:rPr lang="ru-RU" sz="1600" dirty="0" smtClean="0">
                <a:solidFill>
                  <a:srgbClr val="C00000"/>
                </a:solidFill>
                <a:latin typeface="Raleway SemiBold" panose="020B0703030101060003" pitchFamily="34" charset="-52"/>
              </a:rPr>
              <a:t>29.09.2022 г. № 13-4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)</a:t>
            </a:r>
          </a:p>
          <a:p>
            <a:pPr lvl="0"/>
            <a:endParaRPr lang="ru-RU" sz="2000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Единые </a:t>
            </a:r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образцы бланков и печатей региональных (межрегиональных), территориальных, первичных организаций Профсоюза и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Постановление Исполнительного комитета Профсоюза «О единых образцах бланков и печатей региональных (межрегиональных), территориальных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первичных 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организаций Профсоюза и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Профсоюза»</a:t>
            </a:r>
            <a:r>
              <a:rPr lang="ru-RU" sz="1600" b="1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25.12.2020 г. № 5-5)</a:t>
            </a:r>
          </a:p>
          <a:p>
            <a:pPr lvl="0"/>
            <a:endParaRPr lang="ru-RU" sz="2000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Разъяснение </a:t>
            </a:r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отдельных положений Устава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Постановление Исполнительного комитета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 разъяснении отдельных положений Устава Профсоюза»</a:t>
            </a:r>
            <a:r>
              <a:rPr lang="ru-RU" sz="1600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25.12.2020 г. № 5-2)</a:t>
            </a:r>
          </a:p>
          <a:p>
            <a:pPr lvl="0"/>
            <a:endParaRPr lang="ru-RU" sz="2000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Примерное </a:t>
            </a:r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Положение о структурных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подразделениях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первичной </a:t>
            </a:r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профсоюзной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организации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Постановление Исполнительного комитета Профсоюза «О примерном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положении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о 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структурных подразделениях первичной профсоюзной организации»</a:t>
            </a:r>
            <a:r>
              <a:rPr lang="ru-RU" sz="1600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29.03.2021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г. № 6-4)</a:t>
            </a:r>
          </a:p>
          <a:p>
            <a:pPr lvl="0"/>
            <a:endParaRPr lang="ru-RU" sz="1600" dirty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Рекомендации </a:t>
            </a:r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 заключению трудовых договоров с председателями региональных (межрегиональных), территориальных и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первичных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организаций </a:t>
            </a:r>
            <a:r>
              <a:rPr lang="ru-RU" sz="2000" dirty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 и их </a:t>
            </a:r>
            <a:r>
              <a:rPr lang="ru-RU" sz="20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заместителями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Raleway SemiBold" panose="020B0703030101060003" pitchFamily="34" charset="-52"/>
              </a:rPr>
              <a:t>Постановление Исполнительного комитета Профсоюза от 08.06.2021 </a:t>
            </a:r>
            <a:r>
              <a:rPr lang="ru-RU" sz="16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г. № 7-4)</a:t>
            </a:r>
            <a:endParaRPr lang="ru-RU" sz="1600" dirty="0">
              <a:solidFill>
                <a:prstClr val="black"/>
              </a:solidFill>
              <a:latin typeface="Raleway SemiBold" panose="020B07030301010600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618" y="5467992"/>
            <a:ext cx="1450974" cy="92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512586"/>
      </p:ext>
    </p:extLst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2" y="20257"/>
            <a:ext cx="4234649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934F20F-FF85-4CF8-8BC7-7BBA6800D440}"/>
              </a:ext>
            </a:extLst>
          </p:cNvPr>
          <p:cNvSpPr/>
          <p:nvPr/>
        </p:nvSpPr>
        <p:spPr>
          <a:xfrm flipH="1">
            <a:off x="0" y="0"/>
            <a:ext cx="8149701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9" y="735504"/>
            <a:ext cx="2496317" cy="1682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AAD0A7-E590-4C82-8EEA-6D144E90C802}"/>
              </a:ext>
            </a:extLst>
          </p:cNvPr>
          <p:cNvSpPr txBox="1"/>
          <p:nvPr/>
        </p:nvSpPr>
        <p:spPr>
          <a:xfrm>
            <a:off x="784349" y="2806203"/>
            <a:ext cx="5737749" cy="28623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b="1" dirty="0">
                <a:solidFill>
                  <a:prstClr val="white"/>
                </a:solidFill>
                <a:latin typeface="Raleway Black" panose="020B0A03030101060003" pitchFamily="34" charset="-52"/>
              </a:rPr>
              <a:t>Документы, Регламенты органов Профсоюза, организаций П</a:t>
            </a:r>
            <a:r>
              <a:rPr lang="ru-RU" sz="4000" b="1" dirty="0" smtClean="0">
                <a:solidFill>
                  <a:prstClr val="white"/>
                </a:solidFill>
                <a:latin typeface="Raleway Black" panose="020B0A03030101060003" pitchFamily="34" charset="-52"/>
              </a:rPr>
              <a:t>рофсоюза</a:t>
            </a:r>
            <a:endParaRPr lang="ru-RU" sz="4000" b="1" dirty="0">
              <a:solidFill>
                <a:prstClr val="white"/>
              </a:solidFill>
              <a:latin typeface="Raleway Black" panose="020B0A030301010600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091045"/>
      </p:ext>
    </p:extLst>
  </p:cSld>
  <p:clrMapOvr>
    <a:masterClrMapping/>
  </p:clrMapOvr>
  <p:transition spd="slow"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-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8529F65-898B-4EC2-A7F6-3865D76A009E}"/>
              </a:ext>
            </a:extLst>
          </p:cNvPr>
          <p:cNvSpPr txBox="1"/>
          <p:nvPr/>
        </p:nvSpPr>
        <p:spPr>
          <a:xfrm>
            <a:off x="590518" y="612843"/>
            <a:ext cx="103283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Регламент Исполнительного комитета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(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Постановление Исполнительного комитета </a:t>
            </a:r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Профсоюза</a:t>
            </a:r>
          </a:p>
          <a:p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«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О регламенте Исполнительного комитета Профсоюза»</a:t>
            </a:r>
            <a:r>
              <a:rPr lang="ru-RU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</a:t>
            </a:r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15.12.2020 г. № 4-1)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Примерный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регламент президиума региональной (межрегиональной) организации Профсоюза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(Постановление Исполнительного комитета Профсоюза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«О примерном регламенте президиума региональной (межрегиональной)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организации Профсоюза»</a:t>
            </a:r>
            <a:r>
              <a:rPr lang="ru-RU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25.12.2020 </a:t>
            </a:r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г. № 5-6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) </a:t>
            </a:r>
            <a:endParaRPr lang="ru-RU" sz="2400" dirty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endParaRPr lang="ru-RU" dirty="0" smtClean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Регламент Центрального Совета Профсоюза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(Постановление Центрального Совета Профсоюза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«О регламенте Центрального Совета Профсоюза»</a:t>
            </a:r>
            <a:r>
              <a:rPr lang="ru-RU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</a:t>
            </a:r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31.03.2021 г. № 4-1)</a:t>
            </a:r>
          </a:p>
          <a:p>
            <a:pPr lvl="0"/>
            <a:endParaRPr lang="ru-RU" dirty="0">
              <a:solidFill>
                <a:prstClr val="black"/>
              </a:solidFill>
              <a:latin typeface="Raleway SemiBold" panose="020B0703030101060003" pitchFamily="34" charset="-52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Примерный регламент комитета (совета) региональной (межрегиональной) организации Профсоюза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(Постановление Центрального Совета Профсоюза «О примерном регламенте комитета (совета) региональной (межрегиональной) организации Профсоюза»</a:t>
            </a:r>
            <a:r>
              <a:rPr lang="ru-RU" b="1" dirty="0">
                <a:solidFill>
                  <a:prstClr val="black"/>
                </a:solidFill>
                <a:latin typeface="Raleway SemiBold" panose="020B0703030101060003" pitchFamily="34" charset="-52"/>
              </a:rPr>
              <a:t> </a:t>
            </a:r>
            <a:r>
              <a:rPr lang="ru-RU" dirty="0">
                <a:solidFill>
                  <a:prstClr val="black"/>
                </a:solidFill>
                <a:latin typeface="Raleway SemiBold" panose="020B0703030101060003" pitchFamily="34" charset="-52"/>
              </a:rPr>
              <a:t>от 31.03.2021 </a:t>
            </a:r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г. </a:t>
            </a:r>
            <a:r>
              <a:rPr lang="ru-RU" smtClean="0">
                <a:solidFill>
                  <a:prstClr val="black"/>
                </a:solidFill>
                <a:latin typeface="Raleway SemiBold" panose="020B0703030101060003" pitchFamily="34" charset="-52"/>
              </a:rPr>
              <a:t>№ 4-2</a:t>
            </a:r>
            <a:r>
              <a:rPr lang="ru-RU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)</a:t>
            </a:r>
            <a:endParaRPr lang="ru-RU" dirty="0">
              <a:solidFill>
                <a:prstClr val="black"/>
              </a:solidFill>
              <a:latin typeface="Raleway SemiBold" panose="020B07030301010600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090" y="312182"/>
            <a:ext cx="1450974" cy="92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56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6050DD-63CB-408C-9308-B176D3A4DA05}"/>
              </a:ext>
            </a:extLst>
          </p:cNvPr>
          <p:cNvSpPr/>
          <p:nvPr/>
        </p:nvSpPr>
        <p:spPr>
          <a:xfrm flipH="1">
            <a:off x="0" y="0"/>
            <a:ext cx="8113542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2934F20F-FF85-4CF8-8BC7-7BBA6800D440}"/>
              </a:ext>
            </a:extLst>
          </p:cNvPr>
          <p:cNvSpPr/>
          <p:nvPr/>
        </p:nvSpPr>
        <p:spPr>
          <a:xfrm flipH="1">
            <a:off x="3852034" y="20258"/>
            <a:ext cx="8334104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542" y="483854"/>
            <a:ext cx="2181187" cy="230292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5864" y="3459385"/>
            <a:ext cx="12192001" cy="296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>
              <a:buClr>
                <a:srgbClr val="14967C"/>
              </a:buCl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АНГАРСКАЯ ГОРОДСКАЯ ОРГАНИЗАЦИЯ</a:t>
            </a:r>
          </a:p>
          <a:p>
            <a:pPr algn="ctr" defTabSz="457200">
              <a:buClr>
                <a:srgbClr val="14967C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Б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ЩЕРОССИЙСК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ОГО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ПРОФСОЮЗ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А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cs typeface="Arial" pitchFamily="34" charset="0"/>
            </a:endParaRPr>
          </a:p>
          <a:p>
            <a:pPr algn="ctr" defTabSz="457200">
              <a:spcBef>
                <a:spcPts val="1200"/>
              </a:spcBef>
              <a:buClr>
                <a:srgbClr val="14967C"/>
              </a:buCl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665824, город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Ангарск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, улица Фестивальная, 10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 тел. (3955) 54-48-45</a:t>
            </a:r>
          </a:p>
          <a:p>
            <a:pPr algn="ctr" defTabSz="457200">
              <a:buClr>
                <a:srgbClr val="14967C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e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mail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angarsk-proff@yandex.ru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cs typeface="Arial" pitchFamily="34" charset="0"/>
            </a:endParaRPr>
          </a:p>
          <a:p>
            <a:pPr algn="ctr" defTabSz="457200">
              <a:buClr>
                <a:srgbClr val="14967C"/>
              </a:buCl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www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. angproff.ru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5408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050DD-63CB-408C-9308-B176D3A4DA05}"/>
              </a:ext>
            </a:extLst>
          </p:cNvPr>
          <p:cNvSpPr/>
          <p:nvPr/>
        </p:nvSpPr>
        <p:spPr>
          <a:xfrm flipH="1">
            <a:off x="-5862" y="20257"/>
            <a:ext cx="4234649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934F20F-FF85-4CF8-8BC7-7BBA6800D440}"/>
              </a:ext>
            </a:extLst>
          </p:cNvPr>
          <p:cNvSpPr/>
          <p:nvPr/>
        </p:nvSpPr>
        <p:spPr>
          <a:xfrm flipH="1">
            <a:off x="0" y="0"/>
            <a:ext cx="8149701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22" y="648457"/>
            <a:ext cx="2496317" cy="1682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6F51E7-7527-40A8-8BB6-C1731E1DF5C0}"/>
              </a:ext>
            </a:extLst>
          </p:cNvPr>
          <p:cNvSpPr txBox="1"/>
          <p:nvPr/>
        </p:nvSpPr>
        <p:spPr>
          <a:xfrm>
            <a:off x="1904830" y="3252118"/>
            <a:ext cx="5000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Raleway Black" panose="020B0A03030101060003" pitchFamily="34" charset="-52"/>
              </a:rPr>
              <a:t>Правовая основа </a:t>
            </a:r>
          </a:p>
          <a:p>
            <a:r>
              <a:rPr lang="ru-RU" sz="4000" dirty="0">
                <a:solidFill>
                  <a:prstClr val="white"/>
                </a:solidFill>
                <a:latin typeface="Raleway Black" panose="020B0A03030101060003" pitchFamily="34" charset="-52"/>
              </a:rPr>
              <a:t>деятельности </a:t>
            </a:r>
          </a:p>
          <a:p>
            <a:r>
              <a:rPr lang="ru-RU" sz="4000" dirty="0" smtClean="0">
                <a:solidFill>
                  <a:prstClr val="white"/>
                </a:solidFill>
                <a:latin typeface="Raleway Black" panose="020B0A03030101060003" pitchFamily="34" charset="-52"/>
              </a:rPr>
              <a:t>Профсоюза</a:t>
            </a:r>
            <a:endParaRPr lang="ru-RU" sz="4000" dirty="0">
              <a:solidFill>
                <a:prstClr val="white"/>
              </a:solidFill>
              <a:latin typeface="Raleway Black" panose="020B0A030301010600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98517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grpSp>
        <p:nvGrpSpPr>
          <p:cNvPr id="50" name="Graphic 14">
            <a:extLst>
              <a:ext uri="{FF2B5EF4-FFF2-40B4-BE49-F238E27FC236}">
                <a16:creationId xmlns:a16="http://schemas.microsoft.com/office/drawing/2014/main" xmlns="" id="{67E0DAE2-2F28-4EC4-8AA0-4B9E8FA9798F}"/>
              </a:ext>
            </a:extLst>
          </p:cNvPr>
          <p:cNvGrpSpPr/>
          <p:nvPr/>
        </p:nvGrpSpPr>
        <p:grpSpPr>
          <a:xfrm>
            <a:off x="864691" y="3575809"/>
            <a:ext cx="1460762" cy="1331573"/>
            <a:chOff x="922428" y="1701255"/>
            <a:chExt cx="720000" cy="720000"/>
          </a:xfrm>
        </p:grpSpPr>
        <p:sp>
          <p:nvSpPr>
            <p:cNvPr id="51" name="Freeform 991">
              <a:extLst>
                <a:ext uri="{FF2B5EF4-FFF2-40B4-BE49-F238E27FC236}">
                  <a16:creationId xmlns:a16="http://schemas.microsoft.com/office/drawing/2014/main" xmlns="" id="{F9BA14AB-1FEA-48B9-B6A4-D23DEDA4BB79}"/>
                </a:ext>
              </a:extLst>
            </p:cNvPr>
            <p:cNvSpPr/>
            <p:nvPr/>
          </p:nvSpPr>
          <p:spPr>
            <a:xfrm>
              <a:off x="923133" y="1701255"/>
              <a:ext cx="635460" cy="459844"/>
            </a:xfrm>
            <a:custGeom>
              <a:avLst/>
              <a:gdLst>
                <a:gd name="connsiteX0" fmla="*/ 636032 w 635459"/>
                <a:gd name="connsiteY0" fmla="*/ 367328 h 459843"/>
                <a:gd name="connsiteX1" fmla="*/ 636032 w 635459"/>
                <a:gd name="connsiteY1" fmla="*/ 367103 h 459843"/>
                <a:gd name="connsiteX2" fmla="*/ 636021 w 635459"/>
                <a:gd name="connsiteY2" fmla="*/ 366839 h 459843"/>
                <a:gd name="connsiteX3" fmla="*/ 635983 w 635459"/>
                <a:gd name="connsiteY3" fmla="*/ 366125 h 459843"/>
                <a:gd name="connsiteX4" fmla="*/ 635928 w 635459"/>
                <a:gd name="connsiteY4" fmla="*/ 365685 h 459843"/>
                <a:gd name="connsiteX5" fmla="*/ 635840 w 635459"/>
                <a:gd name="connsiteY5" fmla="*/ 365103 h 459843"/>
                <a:gd name="connsiteX6" fmla="*/ 635708 w 635459"/>
                <a:gd name="connsiteY6" fmla="*/ 364526 h 459843"/>
                <a:gd name="connsiteX7" fmla="*/ 635598 w 635459"/>
                <a:gd name="connsiteY7" fmla="*/ 364098 h 459843"/>
                <a:gd name="connsiteX8" fmla="*/ 635366 w 635459"/>
                <a:gd name="connsiteY8" fmla="*/ 363417 h 459843"/>
                <a:gd name="connsiteX9" fmla="*/ 635278 w 635459"/>
                <a:gd name="connsiteY9" fmla="*/ 363175 h 459843"/>
                <a:gd name="connsiteX10" fmla="*/ 635196 w 635459"/>
                <a:gd name="connsiteY10" fmla="*/ 362961 h 459843"/>
                <a:gd name="connsiteX11" fmla="*/ 635196 w 635459"/>
                <a:gd name="connsiteY11" fmla="*/ 362950 h 459843"/>
                <a:gd name="connsiteX12" fmla="*/ 569930 w 635459"/>
                <a:gd name="connsiteY12" fmla="*/ 198820 h 459843"/>
                <a:gd name="connsiteX13" fmla="*/ 625360 w 635459"/>
                <a:gd name="connsiteY13" fmla="*/ 198820 h 459843"/>
                <a:gd name="connsiteX14" fmla="*/ 636032 w 635459"/>
                <a:gd name="connsiteY14" fmla="*/ 188168 h 459843"/>
                <a:gd name="connsiteX15" fmla="*/ 636032 w 635459"/>
                <a:gd name="connsiteY15" fmla="*/ 144141 h 459843"/>
                <a:gd name="connsiteX16" fmla="*/ 625360 w 635459"/>
                <a:gd name="connsiteY16" fmla="*/ 133489 h 459843"/>
                <a:gd name="connsiteX17" fmla="*/ 532493 w 635459"/>
                <a:gd name="connsiteY17" fmla="*/ 133489 h 459843"/>
                <a:gd name="connsiteX18" fmla="*/ 475412 w 635459"/>
                <a:gd name="connsiteY18" fmla="*/ 76520 h 459843"/>
                <a:gd name="connsiteX19" fmla="*/ 451767 w 635459"/>
                <a:gd name="connsiteY19" fmla="*/ 66747 h 459843"/>
                <a:gd name="connsiteX20" fmla="*/ 364172 w 635459"/>
                <a:gd name="connsiteY20" fmla="*/ 66747 h 459843"/>
                <a:gd name="connsiteX21" fmla="*/ 354298 w 635459"/>
                <a:gd name="connsiteY21" fmla="*/ 55909 h 459843"/>
                <a:gd name="connsiteX22" fmla="*/ 354298 w 635459"/>
                <a:gd name="connsiteY22" fmla="*/ 10651 h 459843"/>
                <a:gd name="connsiteX23" fmla="*/ 343626 w 635459"/>
                <a:gd name="connsiteY23" fmla="*/ 0 h 459843"/>
                <a:gd name="connsiteX24" fmla="*/ 292401 w 635459"/>
                <a:gd name="connsiteY24" fmla="*/ 0 h 459843"/>
                <a:gd name="connsiteX25" fmla="*/ 281729 w 635459"/>
                <a:gd name="connsiteY25" fmla="*/ 10651 h 459843"/>
                <a:gd name="connsiteX26" fmla="*/ 281729 w 635459"/>
                <a:gd name="connsiteY26" fmla="*/ 55909 h 459843"/>
                <a:gd name="connsiteX27" fmla="*/ 271860 w 635459"/>
                <a:gd name="connsiteY27" fmla="*/ 66747 h 459843"/>
                <a:gd name="connsiteX28" fmla="*/ 246157 w 635459"/>
                <a:gd name="connsiteY28" fmla="*/ 66747 h 459843"/>
                <a:gd name="connsiteX29" fmla="*/ 235485 w 635459"/>
                <a:gd name="connsiteY29" fmla="*/ 77393 h 459843"/>
                <a:gd name="connsiteX30" fmla="*/ 246157 w 635459"/>
                <a:gd name="connsiteY30" fmla="*/ 88044 h 459843"/>
                <a:gd name="connsiteX31" fmla="*/ 262839 w 635459"/>
                <a:gd name="connsiteY31" fmla="*/ 88044 h 459843"/>
                <a:gd name="connsiteX32" fmla="*/ 261810 w 635459"/>
                <a:gd name="connsiteY32" fmla="*/ 98696 h 459843"/>
                <a:gd name="connsiteX33" fmla="*/ 263137 w 635459"/>
                <a:gd name="connsiteY33" fmla="*/ 110770 h 459843"/>
                <a:gd name="connsiteX34" fmla="*/ 193694 w 635459"/>
                <a:gd name="connsiteY34" fmla="*/ 110770 h 459843"/>
                <a:gd name="connsiteX35" fmla="*/ 186148 w 635459"/>
                <a:gd name="connsiteY35" fmla="*/ 113890 h 459843"/>
                <a:gd name="connsiteX36" fmla="*/ 125935 w 635459"/>
                <a:gd name="connsiteY36" fmla="*/ 173979 h 459843"/>
                <a:gd name="connsiteX37" fmla="*/ 117387 w 635459"/>
                <a:gd name="connsiteY37" fmla="*/ 177512 h 459843"/>
                <a:gd name="connsiteX38" fmla="*/ 82063 w 635459"/>
                <a:gd name="connsiteY38" fmla="*/ 177512 h 459843"/>
                <a:gd name="connsiteX39" fmla="*/ 82003 w 635459"/>
                <a:gd name="connsiteY39" fmla="*/ 177512 h 459843"/>
                <a:gd name="connsiteX40" fmla="*/ 81601 w 635459"/>
                <a:gd name="connsiteY40" fmla="*/ 177512 h 459843"/>
                <a:gd name="connsiteX41" fmla="*/ 81574 w 635459"/>
                <a:gd name="connsiteY41" fmla="*/ 177512 h 459843"/>
                <a:gd name="connsiteX42" fmla="*/ 21344 w 635459"/>
                <a:gd name="connsiteY42" fmla="*/ 177512 h 459843"/>
                <a:gd name="connsiteX43" fmla="*/ 21344 w 635459"/>
                <a:gd name="connsiteY43" fmla="*/ 154792 h 459843"/>
                <a:gd name="connsiteX44" fmla="*/ 107959 w 635459"/>
                <a:gd name="connsiteY44" fmla="*/ 154792 h 459843"/>
                <a:gd name="connsiteX45" fmla="*/ 115505 w 635459"/>
                <a:gd name="connsiteY45" fmla="*/ 151672 h 459843"/>
                <a:gd name="connsiteX46" fmla="*/ 175712 w 635459"/>
                <a:gd name="connsiteY46" fmla="*/ 91582 h 459843"/>
                <a:gd name="connsiteX47" fmla="*/ 184266 w 635459"/>
                <a:gd name="connsiteY47" fmla="*/ 88044 h 459843"/>
                <a:gd name="connsiteX48" fmla="*/ 196242 w 635459"/>
                <a:gd name="connsiteY48" fmla="*/ 88044 h 459843"/>
                <a:gd name="connsiteX49" fmla="*/ 206914 w 635459"/>
                <a:gd name="connsiteY49" fmla="*/ 77393 h 459843"/>
                <a:gd name="connsiteX50" fmla="*/ 196242 w 635459"/>
                <a:gd name="connsiteY50" fmla="*/ 66747 h 459843"/>
                <a:gd name="connsiteX51" fmla="*/ 184266 w 635459"/>
                <a:gd name="connsiteY51" fmla="*/ 66747 h 459843"/>
                <a:gd name="connsiteX52" fmla="*/ 160621 w 635459"/>
                <a:gd name="connsiteY52" fmla="*/ 76520 h 459843"/>
                <a:gd name="connsiteX53" fmla="*/ 103540 w 635459"/>
                <a:gd name="connsiteY53" fmla="*/ 133489 h 459843"/>
                <a:gd name="connsiteX54" fmla="*/ 10672 w 635459"/>
                <a:gd name="connsiteY54" fmla="*/ 133489 h 459843"/>
                <a:gd name="connsiteX55" fmla="*/ 0 w 635459"/>
                <a:gd name="connsiteY55" fmla="*/ 144141 h 459843"/>
                <a:gd name="connsiteX56" fmla="*/ 0 w 635459"/>
                <a:gd name="connsiteY56" fmla="*/ 188168 h 459843"/>
                <a:gd name="connsiteX57" fmla="*/ 10672 w 635459"/>
                <a:gd name="connsiteY57" fmla="*/ 198820 h 459843"/>
                <a:gd name="connsiteX58" fmla="*/ 66097 w 635459"/>
                <a:gd name="connsiteY58" fmla="*/ 198820 h 459843"/>
                <a:gd name="connsiteX59" fmla="*/ 837 w 635459"/>
                <a:gd name="connsiteY59" fmla="*/ 362950 h 459843"/>
                <a:gd name="connsiteX60" fmla="*/ 837 w 635459"/>
                <a:gd name="connsiteY60" fmla="*/ 362961 h 459843"/>
                <a:gd name="connsiteX61" fmla="*/ 749 w 635459"/>
                <a:gd name="connsiteY61" fmla="*/ 363175 h 459843"/>
                <a:gd name="connsiteX62" fmla="*/ 666 w 635459"/>
                <a:gd name="connsiteY62" fmla="*/ 363417 h 459843"/>
                <a:gd name="connsiteX63" fmla="*/ 435 w 635459"/>
                <a:gd name="connsiteY63" fmla="*/ 364098 h 459843"/>
                <a:gd name="connsiteX64" fmla="*/ 325 w 635459"/>
                <a:gd name="connsiteY64" fmla="*/ 364526 h 459843"/>
                <a:gd name="connsiteX65" fmla="*/ 193 w 635459"/>
                <a:gd name="connsiteY65" fmla="*/ 365103 h 459843"/>
                <a:gd name="connsiteX66" fmla="*/ 105 w 635459"/>
                <a:gd name="connsiteY66" fmla="*/ 365685 h 459843"/>
                <a:gd name="connsiteX67" fmla="*/ 50 w 635459"/>
                <a:gd name="connsiteY67" fmla="*/ 366125 h 459843"/>
                <a:gd name="connsiteX68" fmla="*/ 11 w 635459"/>
                <a:gd name="connsiteY68" fmla="*/ 366839 h 459843"/>
                <a:gd name="connsiteX69" fmla="*/ 0 w 635459"/>
                <a:gd name="connsiteY69" fmla="*/ 367103 h 459843"/>
                <a:gd name="connsiteX70" fmla="*/ 0 w 635459"/>
                <a:gd name="connsiteY70" fmla="*/ 367328 h 459843"/>
                <a:gd name="connsiteX71" fmla="*/ 0 w 635459"/>
                <a:gd name="connsiteY71" fmla="*/ 367339 h 459843"/>
                <a:gd name="connsiteX72" fmla="*/ 0 w 635459"/>
                <a:gd name="connsiteY72" fmla="*/ 392662 h 459843"/>
                <a:gd name="connsiteX73" fmla="*/ 67588 w 635459"/>
                <a:gd name="connsiteY73" fmla="*/ 460118 h 459843"/>
                <a:gd name="connsiteX74" fmla="*/ 96043 w 635459"/>
                <a:gd name="connsiteY74" fmla="*/ 460118 h 459843"/>
                <a:gd name="connsiteX75" fmla="*/ 163631 w 635459"/>
                <a:gd name="connsiteY75" fmla="*/ 392662 h 459843"/>
                <a:gd name="connsiteX76" fmla="*/ 163631 w 635459"/>
                <a:gd name="connsiteY76" fmla="*/ 367339 h 459843"/>
                <a:gd name="connsiteX77" fmla="*/ 163631 w 635459"/>
                <a:gd name="connsiteY77" fmla="*/ 367328 h 459843"/>
                <a:gd name="connsiteX78" fmla="*/ 163631 w 635459"/>
                <a:gd name="connsiteY78" fmla="*/ 367103 h 459843"/>
                <a:gd name="connsiteX79" fmla="*/ 163615 w 635459"/>
                <a:gd name="connsiteY79" fmla="*/ 366839 h 459843"/>
                <a:gd name="connsiteX80" fmla="*/ 163582 w 635459"/>
                <a:gd name="connsiteY80" fmla="*/ 366125 h 459843"/>
                <a:gd name="connsiteX81" fmla="*/ 163527 w 635459"/>
                <a:gd name="connsiteY81" fmla="*/ 365685 h 459843"/>
                <a:gd name="connsiteX82" fmla="*/ 163433 w 635459"/>
                <a:gd name="connsiteY82" fmla="*/ 365103 h 459843"/>
                <a:gd name="connsiteX83" fmla="*/ 163301 w 635459"/>
                <a:gd name="connsiteY83" fmla="*/ 364526 h 459843"/>
                <a:gd name="connsiteX84" fmla="*/ 163191 w 635459"/>
                <a:gd name="connsiteY84" fmla="*/ 364098 h 459843"/>
                <a:gd name="connsiteX85" fmla="*/ 162960 w 635459"/>
                <a:gd name="connsiteY85" fmla="*/ 363417 h 459843"/>
                <a:gd name="connsiteX86" fmla="*/ 162877 w 635459"/>
                <a:gd name="connsiteY86" fmla="*/ 363175 h 459843"/>
                <a:gd name="connsiteX87" fmla="*/ 162795 w 635459"/>
                <a:gd name="connsiteY87" fmla="*/ 362961 h 459843"/>
                <a:gd name="connsiteX88" fmla="*/ 162789 w 635459"/>
                <a:gd name="connsiteY88" fmla="*/ 362950 h 459843"/>
                <a:gd name="connsiteX89" fmla="*/ 97529 w 635459"/>
                <a:gd name="connsiteY89" fmla="*/ 198820 h 459843"/>
                <a:gd name="connsiteX90" fmla="*/ 117387 w 635459"/>
                <a:gd name="connsiteY90" fmla="*/ 198820 h 459843"/>
                <a:gd name="connsiteX91" fmla="*/ 141032 w 635459"/>
                <a:gd name="connsiteY91" fmla="*/ 189042 h 459843"/>
                <a:gd name="connsiteX92" fmla="*/ 198113 w 635459"/>
                <a:gd name="connsiteY92" fmla="*/ 132072 h 459843"/>
                <a:gd name="connsiteX93" fmla="*/ 272873 w 635459"/>
                <a:gd name="connsiteY93" fmla="*/ 132072 h 459843"/>
                <a:gd name="connsiteX94" fmla="*/ 281734 w 635459"/>
                <a:gd name="connsiteY94" fmla="*/ 141487 h 459843"/>
                <a:gd name="connsiteX95" fmla="*/ 281734 w 635459"/>
                <a:gd name="connsiteY95" fmla="*/ 181774 h 459843"/>
                <a:gd name="connsiteX96" fmla="*/ 292406 w 635459"/>
                <a:gd name="connsiteY96" fmla="*/ 192426 h 459843"/>
                <a:gd name="connsiteX97" fmla="*/ 303079 w 635459"/>
                <a:gd name="connsiteY97" fmla="*/ 181774 h 459843"/>
                <a:gd name="connsiteX98" fmla="*/ 303079 w 635459"/>
                <a:gd name="connsiteY98" fmla="*/ 152765 h 459843"/>
                <a:gd name="connsiteX99" fmla="*/ 318016 w 635459"/>
                <a:gd name="connsiteY99" fmla="*/ 154792 h 459843"/>
                <a:gd name="connsiteX100" fmla="*/ 332959 w 635459"/>
                <a:gd name="connsiteY100" fmla="*/ 152765 h 459843"/>
                <a:gd name="connsiteX101" fmla="*/ 332959 w 635459"/>
                <a:gd name="connsiteY101" fmla="*/ 394794 h 459843"/>
                <a:gd name="connsiteX102" fmla="*/ 343631 w 635459"/>
                <a:gd name="connsiteY102" fmla="*/ 405445 h 459843"/>
                <a:gd name="connsiteX103" fmla="*/ 354303 w 635459"/>
                <a:gd name="connsiteY103" fmla="*/ 394794 h 459843"/>
                <a:gd name="connsiteX104" fmla="*/ 354303 w 635459"/>
                <a:gd name="connsiteY104" fmla="*/ 141487 h 459843"/>
                <a:gd name="connsiteX105" fmla="*/ 363165 w 635459"/>
                <a:gd name="connsiteY105" fmla="*/ 132072 h 459843"/>
                <a:gd name="connsiteX106" fmla="*/ 437919 w 635459"/>
                <a:gd name="connsiteY106" fmla="*/ 132072 h 459843"/>
                <a:gd name="connsiteX107" fmla="*/ 495000 w 635459"/>
                <a:gd name="connsiteY107" fmla="*/ 189042 h 459843"/>
                <a:gd name="connsiteX108" fmla="*/ 518645 w 635459"/>
                <a:gd name="connsiteY108" fmla="*/ 198820 h 459843"/>
                <a:gd name="connsiteX109" fmla="*/ 538503 w 635459"/>
                <a:gd name="connsiteY109" fmla="*/ 198820 h 459843"/>
                <a:gd name="connsiteX110" fmla="*/ 473243 w 635459"/>
                <a:gd name="connsiteY110" fmla="*/ 362950 h 459843"/>
                <a:gd name="connsiteX111" fmla="*/ 473238 w 635459"/>
                <a:gd name="connsiteY111" fmla="*/ 362961 h 459843"/>
                <a:gd name="connsiteX112" fmla="*/ 473155 w 635459"/>
                <a:gd name="connsiteY112" fmla="*/ 363175 h 459843"/>
                <a:gd name="connsiteX113" fmla="*/ 473072 w 635459"/>
                <a:gd name="connsiteY113" fmla="*/ 363417 h 459843"/>
                <a:gd name="connsiteX114" fmla="*/ 472841 w 635459"/>
                <a:gd name="connsiteY114" fmla="*/ 364098 h 459843"/>
                <a:gd name="connsiteX115" fmla="*/ 472731 w 635459"/>
                <a:gd name="connsiteY115" fmla="*/ 364526 h 459843"/>
                <a:gd name="connsiteX116" fmla="*/ 472599 w 635459"/>
                <a:gd name="connsiteY116" fmla="*/ 365103 h 459843"/>
                <a:gd name="connsiteX117" fmla="*/ 472511 w 635459"/>
                <a:gd name="connsiteY117" fmla="*/ 365685 h 459843"/>
                <a:gd name="connsiteX118" fmla="*/ 472450 w 635459"/>
                <a:gd name="connsiteY118" fmla="*/ 366125 h 459843"/>
                <a:gd name="connsiteX119" fmla="*/ 472417 w 635459"/>
                <a:gd name="connsiteY119" fmla="*/ 366839 h 459843"/>
                <a:gd name="connsiteX120" fmla="*/ 472401 w 635459"/>
                <a:gd name="connsiteY120" fmla="*/ 367103 h 459843"/>
                <a:gd name="connsiteX121" fmla="*/ 472401 w 635459"/>
                <a:gd name="connsiteY121" fmla="*/ 367328 h 459843"/>
                <a:gd name="connsiteX122" fmla="*/ 472401 w 635459"/>
                <a:gd name="connsiteY122" fmla="*/ 367339 h 459843"/>
                <a:gd name="connsiteX123" fmla="*/ 472401 w 635459"/>
                <a:gd name="connsiteY123" fmla="*/ 392662 h 459843"/>
                <a:gd name="connsiteX124" fmla="*/ 539989 w 635459"/>
                <a:gd name="connsiteY124" fmla="*/ 460118 h 459843"/>
                <a:gd name="connsiteX125" fmla="*/ 568450 w 635459"/>
                <a:gd name="connsiteY125" fmla="*/ 460118 h 459843"/>
                <a:gd name="connsiteX126" fmla="*/ 636032 w 635459"/>
                <a:gd name="connsiteY126" fmla="*/ 392662 h 459843"/>
                <a:gd name="connsiteX127" fmla="*/ 636032 w 635459"/>
                <a:gd name="connsiteY127" fmla="*/ 367339 h 459843"/>
                <a:gd name="connsiteX128" fmla="*/ 636032 w 635459"/>
                <a:gd name="connsiteY128" fmla="*/ 367328 h 459843"/>
                <a:gd name="connsiteX129" fmla="*/ 81816 w 635459"/>
                <a:gd name="connsiteY129" fmla="*/ 217040 h 459843"/>
                <a:gd name="connsiteX130" fmla="*/ 137246 w 635459"/>
                <a:gd name="connsiteY130" fmla="*/ 356451 h 459843"/>
                <a:gd name="connsiteX131" fmla="*/ 26386 w 635459"/>
                <a:gd name="connsiteY131" fmla="*/ 356451 h 459843"/>
                <a:gd name="connsiteX132" fmla="*/ 142287 w 635459"/>
                <a:gd name="connsiteY132" fmla="*/ 392662 h 459843"/>
                <a:gd name="connsiteX133" fmla="*/ 96043 w 635459"/>
                <a:gd name="connsiteY133" fmla="*/ 438816 h 459843"/>
                <a:gd name="connsiteX134" fmla="*/ 67588 w 635459"/>
                <a:gd name="connsiteY134" fmla="*/ 438816 h 459843"/>
                <a:gd name="connsiteX135" fmla="*/ 21339 w 635459"/>
                <a:gd name="connsiteY135" fmla="*/ 392662 h 459843"/>
                <a:gd name="connsiteX136" fmla="*/ 21339 w 635459"/>
                <a:gd name="connsiteY136" fmla="*/ 377748 h 459843"/>
                <a:gd name="connsiteX137" fmla="*/ 142287 w 635459"/>
                <a:gd name="connsiteY137" fmla="*/ 377748 h 459843"/>
                <a:gd name="connsiteX138" fmla="*/ 609647 w 635459"/>
                <a:gd name="connsiteY138" fmla="*/ 356451 h 459843"/>
                <a:gd name="connsiteX139" fmla="*/ 498787 w 635459"/>
                <a:gd name="connsiteY139" fmla="*/ 356451 h 459843"/>
                <a:gd name="connsiteX140" fmla="*/ 554217 w 635459"/>
                <a:gd name="connsiteY140" fmla="*/ 217040 h 459843"/>
                <a:gd name="connsiteX141" fmla="*/ 303073 w 635459"/>
                <a:gd name="connsiteY141" fmla="*/ 21302 h 459843"/>
                <a:gd name="connsiteX142" fmla="*/ 332954 w 635459"/>
                <a:gd name="connsiteY142" fmla="*/ 21302 h 459843"/>
                <a:gd name="connsiteX143" fmla="*/ 332954 w 635459"/>
                <a:gd name="connsiteY143" fmla="*/ 44632 h 459843"/>
                <a:gd name="connsiteX144" fmla="*/ 318016 w 635459"/>
                <a:gd name="connsiteY144" fmla="*/ 42605 h 459843"/>
                <a:gd name="connsiteX145" fmla="*/ 303073 w 635459"/>
                <a:gd name="connsiteY145" fmla="*/ 44632 h 459843"/>
                <a:gd name="connsiteX146" fmla="*/ 283154 w 635459"/>
                <a:gd name="connsiteY146" fmla="*/ 98696 h 459843"/>
                <a:gd name="connsiteX147" fmla="*/ 318016 w 635459"/>
                <a:gd name="connsiteY147" fmla="*/ 63902 h 459843"/>
                <a:gd name="connsiteX148" fmla="*/ 352878 w 635459"/>
                <a:gd name="connsiteY148" fmla="*/ 98696 h 459843"/>
                <a:gd name="connsiteX149" fmla="*/ 318016 w 635459"/>
                <a:gd name="connsiteY149" fmla="*/ 133489 h 459843"/>
                <a:gd name="connsiteX150" fmla="*/ 283154 w 635459"/>
                <a:gd name="connsiteY150" fmla="*/ 98696 h 459843"/>
                <a:gd name="connsiteX151" fmla="*/ 510092 w 635459"/>
                <a:gd name="connsiteY151" fmla="*/ 173979 h 459843"/>
                <a:gd name="connsiteX152" fmla="*/ 449884 w 635459"/>
                <a:gd name="connsiteY152" fmla="*/ 113890 h 459843"/>
                <a:gd name="connsiteX153" fmla="*/ 442339 w 635459"/>
                <a:gd name="connsiteY153" fmla="*/ 110770 h 459843"/>
                <a:gd name="connsiteX154" fmla="*/ 372896 w 635459"/>
                <a:gd name="connsiteY154" fmla="*/ 110770 h 459843"/>
                <a:gd name="connsiteX155" fmla="*/ 374222 w 635459"/>
                <a:gd name="connsiteY155" fmla="*/ 98701 h 459843"/>
                <a:gd name="connsiteX156" fmla="*/ 373193 w 635459"/>
                <a:gd name="connsiteY156" fmla="*/ 88050 h 459843"/>
                <a:gd name="connsiteX157" fmla="*/ 451767 w 635459"/>
                <a:gd name="connsiteY157" fmla="*/ 88050 h 459843"/>
                <a:gd name="connsiteX158" fmla="*/ 460320 w 635459"/>
                <a:gd name="connsiteY158" fmla="*/ 91582 h 459843"/>
                <a:gd name="connsiteX159" fmla="*/ 520527 w 635459"/>
                <a:gd name="connsiteY159" fmla="*/ 151672 h 459843"/>
                <a:gd name="connsiteX160" fmla="*/ 528073 w 635459"/>
                <a:gd name="connsiteY160" fmla="*/ 154792 h 459843"/>
                <a:gd name="connsiteX161" fmla="*/ 614694 w 635459"/>
                <a:gd name="connsiteY161" fmla="*/ 154792 h 459843"/>
                <a:gd name="connsiteX162" fmla="*/ 614694 w 635459"/>
                <a:gd name="connsiteY162" fmla="*/ 177517 h 459843"/>
                <a:gd name="connsiteX163" fmla="*/ 554470 w 635459"/>
                <a:gd name="connsiteY163" fmla="*/ 177517 h 459843"/>
                <a:gd name="connsiteX164" fmla="*/ 554404 w 635459"/>
                <a:gd name="connsiteY164" fmla="*/ 177517 h 459843"/>
                <a:gd name="connsiteX165" fmla="*/ 554007 w 635459"/>
                <a:gd name="connsiteY165" fmla="*/ 177517 h 459843"/>
                <a:gd name="connsiteX166" fmla="*/ 553974 w 635459"/>
                <a:gd name="connsiteY166" fmla="*/ 177517 h 459843"/>
                <a:gd name="connsiteX167" fmla="*/ 518645 w 635459"/>
                <a:gd name="connsiteY167" fmla="*/ 177517 h 459843"/>
                <a:gd name="connsiteX168" fmla="*/ 510092 w 635459"/>
                <a:gd name="connsiteY168" fmla="*/ 173979 h 459843"/>
                <a:gd name="connsiteX169" fmla="*/ 614688 w 635459"/>
                <a:gd name="connsiteY169" fmla="*/ 392662 h 459843"/>
                <a:gd name="connsiteX170" fmla="*/ 568444 w 635459"/>
                <a:gd name="connsiteY170" fmla="*/ 438816 h 459843"/>
                <a:gd name="connsiteX171" fmla="*/ 539989 w 635459"/>
                <a:gd name="connsiteY171" fmla="*/ 438816 h 459843"/>
                <a:gd name="connsiteX172" fmla="*/ 493745 w 635459"/>
                <a:gd name="connsiteY172" fmla="*/ 392662 h 459843"/>
                <a:gd name="connsiteX173" fmla="*/ 493745 w 635459"/>
                <a:gd name="connsiteY173" fmla="*/ 377748 h 459843"/>
                <a:gd name="connsiteX174" fmla="*/ 614688 w 635459"/>
                <a:gd name="connsiteY174" fmla="*/ 377748 h 45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635459" h="459843">
                  <a:moveTo>
                    <a:pt x="636032" y="367328"/>
                  </a:moveTo>
                  <a:lnTo>
                    <a:pt x="636032" y="367103"/>
                  </a:lnTo>
                  <a:cubicBezTo>
                    <a:pt x="636032" y="367015"/>
                    <a:pt x="636021" y="366927"/>
                    <a:pt x="636021" y="366839"/>
                  </a:cubicBezTo>
                  <a:cubicBezTo>
                    <a:pt x="636016" y="366603"/>
                    <a:pt x="636005" y="366361"/>
                    <a:pt x="635983" y="366125"/>
                  </a:cubicBezTo>
                  <a:cubicBezTo>
                    <a:pt x="635972" y="365977"/>
                    <a:pt x="635950" y="365828"/>
                    <a:pt x="635928" y="365685"/>
                  </a:cubicBezTo>
                  <a:cubicBezTo>
                    <a:pt x="635900" y="365488"/>
                    <a:pt x="635878" y="365295"/>
                    <a:pt x="635840" y="365103"/>
                  </a:cubicBezTo>
                  <a:cubicBezTo>
                    <a:pt x="635801" y="364905"/>
                    <a:pt x="635757" y="364719"/>
                    <a:pt x="635708" y="364526"/>
                  </a:cubicBezTo>
                  <a:cubicBezTo>
                    <a:pt x="635669" y="364384"/>
                    <a:pt x="635642" y="364241"/>
                    <a:pt x="635598" y="364098"/>
                  </a:cubicBezTo>
                  <a:cubicBezTo>
                    <a:pt x="635531" y="363867"/>
                    <a:pt x="635449" y="363642"/>
                    <a:pt x="635366" y="363417"/>
                  </a:cubicBezTo>
                  <a:cubicBezTo>
                    <a:pt x="635333" y="363334"/>
                    <a:pt x="635311" y="363252"/>
                    <a:pt x="635278" y="363175"/>
                  </a:cubicBezTo>
                  <a:lnTo>
                    <a:pt x="635196" y="362961"/>
                  </a:lnTo>
                  <a:cubicBezTo>
                    <a:pt x="635196" y="362961"/>
                    <a:pt x="635196" y="362955"/>
                    <a:pt x="635196" y="362950"/>
                  </a:cubicBezTo>
                  <a:lnTo>
                    <a:pt x="569930" y="198820"/>
                  </a:lnTo>
                  <a:lnTo>
                    <a:pt x="625360" y="198820"/>
                  </a:lnTo>
                  <a:cubicBezTo>
                    <a:pt x="631255" y="198820"/>
                    <a:pt x="636032" y="194046"/>
                    <a:pt x="636032" y="188168"/>
                  </a:cubicBezTo>
                  <a:lnTo>
                    <a:pt x="636032" y="144141"/>
                  </a:lnTo>
                  <a:cubicBezTo>
                    <a:pt x="636032" y="138257"/>
                    <a:pt x="631255" y="133489"/>
                    <a:pt x="625360" y="133489"/>
                  </a:cubicBezTo>
                  <a:lnTo>
                    <a:pt x="532493" y="133489"/>
                  </a:lnTo>
                  <a:lnTo>
                    <a:pt x="475412" y="76520"/>
                  </a:lnTo>
                  <a:cubicBezTo>
                    <a:pt x="469099" y="70219"/>
                    <a:pt x="460700" y="66747"/>
                    <a:pt x="451767" y="66747"/>
                  </a:cubicBezTo>
                  <a:lnTo>
                    <a:pt x="364172" y="66747"/>
                  </a:lnTo>
                  <a:cubicBezTo>
                    <a:pt x="361365" y="62715"/>
                    <a:pt x="358041" y="59073"/>
                    <a:pt x="354298" y="55909"/>
                  </a:cubicBezTo>
                  <a:lnTo>
                    <a:pt x="354298" y="10651"/>
                  </a:lnTo>
                  <a:cubicBezTo>
                    <a:pt x="354298" y="4768"/>
                    <a:pt x="349521" y="0"/>
                    <a:pt x="343626" y="0"/>
                  </a:cubicBezTo>
                  <a:lnTo>
                    <a:pt x="292401" y="0"/>
                  </a:lnTo>
                  <a:cubicBezTo>
                    <a:pt x="286512" y="0"/>
                    <a:pt x="281729" y="4768"/>
                    <a:pt x="281729" y="10651"/>
                  </a:cubicBezTo>
                  <a:lnTo>
                    <a:pt x="281729" y="55909"/>
                  </a:lnTo>
                  <a:cubicBezTo>
                    <a:pt x="277992" y="59073"/>
                    <a:pt x="274667" y="62715"/>
                    <a:pt x="271860" y="66747"/>
                  </a:cubicBezTo>
                  <a:lnTo>
                    <a:pt x="246157" y="66747"/>
                  </a:lnTo>
                  <a:cubicBezTo>
                    <a:pt x="240262" y="66747"/>
                    <a:pt x="235485" y="71516"/>
                    <a:pt x="235485" y="77393"/>
                  </a:cubicBezTo>
                  <a:cubicBezTo>
                    <a:pt x="235485" y="83276"/>
                    <a:pt x="240262" y="88044"/>
                    <a:pt x="246157" y="88044"/>
                  </a:cubicBezTo>
                  <a:lnTo>
                    <a:pt x="262839" y="88044"/>
                  </a:lnTo>
                  <a:cubicBezTo>
                    <a:pt x="262173" y="91500"/>
                    <a:pt x="261810" y="95054"/>
                    <a:pt x="261810" y="98696"/>
                  </a:cubicBezTo>
                  <a:cubicBezTo>
                    <a:pt x="261810" y="102843"/>
                    <a:pt x="262278" y="106880"/>
                    <a:pt x="263137" y="110770"/>
                  </a:cubicBezTo>
                  <a:lnTo>
                    <a:pt x="193694" y="110770"/>
                  </a:lnTo>
                  <a:cubicBezTo>
                    <a:pt x="190865" y="110770"/>
                    <a:pt x="188146" y="111890"/>
                    <a:pt x="186148" y="113890"/>
                  </a:cubicBezTo>
                  <a:lnTo>
                    <a:pt x="125935" y="173979"/>
                  </a:lnTo>
                  <a:cubicBezTo>
                    <a:pt x="123651" y="176259"/>
                    <a:pt x="120618" y="177512"/>
                    <a:pt x="117387" y="177512"/>
                  </a:cubicBezTo>
                  <a:lnTo>
                    <a:pt x="82063" y="177512"/>
                  </a:lnTo>
                  <a:cubicBezTo>
                    <a:pt x="82041" y="177512"/>
                    <a:pt x="82025" y="177512"/>
                    <a:pt x="82003" y="177512"/>
                  </a:cubicBezTo>
                  <a:lnTo>
                    <a:pt x="81601" y="177512"/>
                  </a:lnTo>
                  <a:cubicBezTo>
                    <a:pt x="81590" y="177512"/>
                    <a:pt x="81579" y="177512"/>
                    <a:pt x="81574" y="177512"/>
                  </a:cubicBezTo>
                  <a:lnTo>
                    <a:pt x="21344" y="177512"/>
                  </a:lnTo>
                  <a:lnTo>
                    <a:pt x="21344" y="154792"/>
                  </a:lnTo>
                  <a:lnTo>
                    <a:pt x="107959" y="154792"/>
                  </a:lnTo>
                  <a:cubicBezTo>
                    <a:pt x="110788" y="154792"/>
                    <a:pt x="113502" y="153671"/>
                    <a:pt x="115505" y="151672"/>
                  </a:cubicBezTo>
                  <a:lnTo>
                    <a:pt x="175712" y="91582"/>
                  </a:lnTo>
                  <a:cubicBezTo>
                    <a:pt x="177997" y="89302"/>
                    <a:pt x="181035" y="88044"/>
                    <a:pt x="184266" y="88044"/>
                  </a:cubicBezTo>
                  <a:lnTo>
                    <a:pt x="196242" y="88044"/>
                  </a:lnTo>
                  <a:cubicBezTo>
                    <a:pt x="202137" y="88044"/>
                    <a:pt x="206914" y="83276"/>
                    <a:pt x="206914" y="77393"/>
                  </a:cubicBezTo>
                  <a:cubicBezTo>
                    <a:pt x="206914" y="71516"/>
                    <a:pt x="202137" y="66747"/>
                    <a:pt x="196242" y="66747"/>
                  </a:cubicBezTo>
                  <a:lnTo>
                    <a:pt x="184266" y="66747"/>
                  </a:lnTo>
                  <a:cubicBezTo>
                    <a:pt x="175333" y="66747"/>
                    <a:pt x="166934" y="70219"/>
                    <a:pt x="160621" y="76520"/>
                  </a:cubicBezTo>
                  <a:lnTo>
                    <a:pt x="103540" y="133489"/>
                  </a:lnTo>
                  <a:lnTo>
                    <a:pt x="10672" y="133489"/>
                  </a:lnTo>
                  <a:cubicBezTo>
                    <a:pt x="4777" y="133489"/>
                    <a:pt x="0" y="138257"/>
                    <a:pt x="0" y="144141"/>
                  </a:cubicBezTo>
                  <a:lnTo>
                    <a:pt x="0" y="188168"/>
                  </a:lnTo>
                  <a:cubicBezTo>
                    <a:pt x="0" y="194046"/>
                    <a:pt x="4777" y="198820"/>
                    <a:pt x="10672" y="198820"/>
                  </a:cubicBezTo>
                  <a:lnTo>
                    <a:pt x="66097" y="198820"/>
                  </a:lnTo>
                  <a:lnTo>
                    <a:pt x="837" y="362950"/>
                  </a:lnTo>
                  <a:lnTo>
                    <a:pt x="837" y="362961"/>
                  </a:lnTo>
                  <a:lnTo>
                    <a:pt x="749" y="363175"/>
                  </a:lnTo>
                  <a:cubicBezTo>
                    <a:pt x="721" y="363252"/>
                    <a:pt x="699" y="363334"/>
                    <a:pt x="666" y="363417"/>
                  </a:cubicBezTo>
                  <a:cubicBezTo>
                    <a:pt x="583" y="363642"/>
                    <a:pt x="501" y="363867"/>
                    <a:pt x="435" y="364098"/>
                  </a:cubicBezTo>
                  <a:cubicBezTo>
                    <a:pt x="391" y="364241"/>
                    <a:pt x="363" y="364384"/>
                    <a:pt x="325" y="364526"/>
                  </a:cubicBezTo>
                  <a:cubicBezTo>
                    <a:pt x="275" y="364719"/>
                    <a:pt x="231" y="364905"/>
                    <a:pt x="193" y="365103"/>
                  </a:cubicBezTo>
                  <a:cubicBezTo>
                    <a:pt x="154" y="365295"/>
                    <a:pt x="132" y="365488"/>
                    <a:pt x="105" y="365685"/>
                  </a:cubicBezTo>
                  <a:cubicBezTo>
                    <a:pt x="83" y="365828"/>
                    <a:pt x="61" y="365977"/>
                    <a:pt x="50" y="366125"/>
                  </a:cubicBezTo>
                  <a:cubicBezTo>
                    <a:pt x="28" y="366361"/>
                    <a:pt x="17" y="366603"/>
                    <a:pt x="11" y="366839"/>
                  </a:cubicBezTo>
                  <a:cubicBezTo>
                    <a:pt x="11" y="366927"/>
                    <a:pt x="0" y="367015"/>
                    <a:pt x="0" y="367103"/>
                  </a:cubicBezTo>
                  <a:lnTo>
                    <a:pt x="0" y="367328"/>
                  </a:lnTo>
                  <a:lnTo>
                    <a:pt x="0" y="367339"/>
                  </a:lnTo>
                  <a:lnTo>
                    <a:pt x="0" y="392662"/>
                  </a:lnTo>
                  <a:cubicBezTo>
                    <a:pt x="0" y="429857"/>
                    <a:pt x="30321" y="460118"/>
                    <a:pt x="67588" y="460118"/>
                  </a:cubicBezTo>
                  <a:lnTo>
                    <a:pt x="96043" y="460118"/>
                  </a:lnTo>
                  <a:cubicBezTo>
                    <a:pt x="133310" y="460118"/>
                    <a:pt x="163631" y="429857"/>
                    <a:pt x="163631" y="392662"/>
                  </a:cubicBezTo>
                  <a:lnTo>
                    <a:pt x="163631" y="367339"/>
                  </a:lnTo>
                  <a:cubicBezTo>
                    <a:pt x="163631" y="367333"/>
                    <a:pt x="163631" y="367333"/>
                    <a:pt x="163631" y="367328"/>
                  </a:cubicBezTo>
                  <a:lnTo>
                    <a:pt x="163631" y="367103"/>
                  </a:lnTo>
                  <a:cubicBezTo>
                    <a:pt x="163631" y="367015"/>
                    <a:pt x="163620" y="366927"/>
                    <a:pt x="163615" y="366839"/>
                  </a:cubicBezTo>
                  <a:cubicBezTo>
                    <a:pt x="163609" y="366603"/>
                    <a:pt x="163604" y="366361"/>
                    <a:pt x="163582" y="366125"/>
                  </a:cubicBezTo>
                  <a:cubicBezTo>
                    <a:pt x="163565" y="365977"/>
                    <a:pt x="163543" y="365828"/>
                    <a:pt x="163527" y="365685"/>
                  </a:cubicBezTo>
                  <a:cubicBezTo>
                    <a:pt x="163499" y="365488"/>
                    <a:pt x="163472" y="365295"/>
                    <a:pt x="163433" y="365103"/>
                  </a:cubicBezTo>
                  <a:cubicBezTo>
                    <a:pt x="163400" y="364905"/>
                    <a:pt x="163351" y="364719"/>
                    <a:pt x="163301" y="364526"/>
                  </a:cubicBezTo>
                  <a:cubicBezTo>
                    <a:pt x="163268" y="364384"/>
                    <a:pt x="163235" y="364241"/>
                    <a:pt x="163191" y="364098"/>
                  </a:cubicBezTo>
                  <a:cubicBezTo>
                    <a:pt x="163125" y="363867"/>
                    <a:pt x="163042" y="363642"/>
                    <a:pt x="162960" y="363417"/>
                  </a:cubicBezTo>
                  <a:cubicBezTo>
                    <a:pt x="162932" y="363334"/>
                    <a:pt x="162910" y="363252"/>
                    <a:pt x="162877" y="363175"/>
                  </a:cubicBezTo>
                  <a:lnTo>
                    <a:pt x="162795" y="362961"/>
                  </a:lnTo>
                  <a:cubicBezTo>
                    <a:pt x="162795" y="362961"/>
                    <a:pt x="162789" y="362955"/>
                    <a:pt x="162789" y="362950"/>
                  </a:cubicBezTo>
                  <a:lnTo>
                    <a:pt x="97529" y="198820"/>
                  </a:lnTo>
                  <a:lnTo>
                    <a:pt x="117387" y="198820"/>
                  </a:lnTo>
                  <a:cubicBezTo>
                    <a:pt x="126320" y="198820"/>
                    <a:pt x="134719" y="195342"/>
                    <a:pt x="141032" y="189042"/>
                  </a:cubicBezTo>
                  <a:lnTo>
                    <a:pt x="198113" y="132072"/>
                  </a:lnTo>
                  <a:lnTo>
                    <a:pt x="272873" y="132072"/>
                  </a:lnTo>
                  <a:cubicBezTo>
                    <a:pt x="275454" y="135544"/>
                    <a:pt x="278432" y="138702"/>
                    <a:pt x="281734" y="141487"/>
                  </a:cubicBezTo>
                  <a:lnTo>
                    <a:pt x="281734" y="181774"/>
                  </a:lnTo>
                  <a:cubicBezTo>
                    <a:pt x="281734" y="187657"/>
                    <a:pt x="286512" y="192426"/>
                    <a:pt x="292406" y="192426"/>
                  </a:cubicBezTo>
                  <a:cubicBezTo>
                    <a:pt x="298301" y="192426"/>
                    <a:pt x="303079" y="187657"/>
                    <a:pt x="303079" y="181774"/>
                  </a:cubicBezTo>
                  <a:lnTo>
                    <a:pt x="303079" y="152765"/>
                  </a:lnTo>
                  <a:cubicBezTo>
                    <a:pt x="307839" y="154078"/>
                    <a:pt x="312842" y="154792"/>
                    <a:pt x="318016" y="154792"/>
                  </a:cubicBezTo>
                  <a:cubicBezTo>
                    <a:pt x="323195" y="154792"/>
                    <a:pt x="328198" y="154078"/>
                    <a:pt x="332959" y="152765"/>
                  </a:cubicBezTo>
                  <a:lnTo>
                    <a:pt x="332959" y="394794"/>
                  </a:lnTo>
                  <a:cubicBezTo>
                    <a:pt x="332959" y="400677"/>
                    <a:pt x="337737" y="405445"/>
                    <a:pt x="343631" y="405445"/>
                  </a:cubicBezTo>
                  <a:cubicBezTo>
                    <a:pt x="349526" y="405445"/>
                    <a:pt x="354303" y="400677"/>
                    <a:pt x="354303" y="394794"/>
                  </a:cubicBezTo>
                  <a:lnTo>
                    <a:pt x="354303" y="141487"/>
                  </a:lnTo>
                  <a:cubicBezTo>
                    <a:pt x="357606" y="138697"/>
                    <a:pt x="360583" y="135538"/>
                    <a:pt x="363165" y="132072"/>
                  </a:cubicBezTo>
                  <a:lnTo>
                    <a:pt x="437919" y="132072"/>
                  </a:lnTo>
                  <a:lnTo>
                    <a:pt x="495000" y="189042"/>
                  </a:lnTo>
                  <a:cubicBezTo>
                    <a:pt x="501319" y="195342"/>
                    <a:pt x="509717" y="198820"/>
                    <a:pt x="518645" y="198820"/>
                  </a:cubicBezTo>
                  <a:lnTo>
                    <a:pt x="538503" y="198820"/>
                  </a:lnTo>
                  <a:lnTo>
                    <a:pt x="473243" y="362950"/>
                  </a:lnTo>
                  <a:cubicBezTo>
                    <a:pt x="473243" y="362955"/>
                    <a:pt x="473238" y="362961"/>
                    <a:pt x="473238" y="362961"/>
                  </a:cubicBezTo>
                  <a:lnTo>
                    <a:pt x="473155" y="363175"/>
                  </a:lnTo>
                  <a:cubicBezTo>
                    <a:pt x="473122" y="363252"/>
                    <a:pt x="473100" y="363334"/>
                    <a:pt x="473072" y="363417"/>
                  </a:cubicBezTo>
                  <a:cubicBezTo>
                    <a:pt x="472990" y="363642"/>
                    <a:pt x="472907" y="363867"/>
                    <a:pt x="472841" y="364098"/>
                  </a:cubicBezTo>
                  <a:cubicBezTo>
                    <a:pt x="472797" y="364241"/>
                    <a:pt x="472764" y="364384"/>
                    <a:pt x="472731" y="364526"/>
                  </a:cubicBezTo>
                  <a:cubicBezTo>
                    <a:pt x="472682" y="364719"/>
                    <a:pt x="472632" y="364905"/>
                    <a:pt x="472599" y="365103"/>
                  </a:cubicBezTo>
                  <a:cubicBezTo>
                    <a:pt x="472561" y="365295"/>
                    <a:pt x="472533" y="365488"/>
                    <a:pt x="472511" y="365685"/>
                  </a:cubicBezTo>
                  <a:cubicBezTo>
                    <a:pt x="472489" y="365828"/>
                    <a:pt x="472467" y="365977"/>
                    <a:pt x="472450" y="366125"/>
                  </a:cubicBezTo>
                  <a:cubicBezTo>
                    <a:pt x="472428" y="366361"/>
                    <a:pt x="472423" y="366603"/>
                    <a:pt x="472417" y="366839"/>
                  </a:cubicBezTo>
                  <a:cubicBezTo>
                    <a:pt x="472412" y="366927"/>
                    <a:pt x="472401" y="367015"/>
                    <a:pt x="472401" y="367103"/>
                  </a:cubicBezTo>
                  <a:lnTo>
                    <a:pt x="472401" y="367328"/>
                  </a:lnTo>
                  <a:lnTo>
                    <a:pt x="472401" y="367339"/>
                  </a:lnTo>
                  <a:lnTo>
                    <a:pt x="472401" y="392662"/>
                  </a:lnTo>
                  <a:cubicBezTo>
                    <a:pt x="472401" y="429857"/>
                    <a:pt x="502722" y="460118"/>
                    <a:pt x="539989" y="460118"/>
                  </a:cubicBezTo>
                  <a:lnTo>
                    <a:pt x="568450" y="460118"/>
                  </a:lnTo>
                  <a:cubicBezTo>
                    <a:pt x="605717" y="460118"/>
                    <a:pt x="636032" y="429857"/>
                    <a:pt x="636032" y="392662"/>
                  </a:cubicBezTo>
                  <a:lnTo>
                    <a:pt x="636032" y="367339"/>
                  </a:lnTo>
                  <a:cubicBezTo>
                    <a:pt x="636032" y="367333"/>
                    <a:pt x="636032" y="367333"/>
                    <a:pt x="636032" y="367328"/>
                  </a:cubicBezTo>
                  <a:close/>
                  <a:moveTo>
                    <a:pt x="81816" y="217040"/>
                  </a:moveTo>
                  <a:lnTo>
                    <a:pt x="137246" y="356451"/>
                  </a:lnTo>
                  <a:lnTo>
                    <a:pt x="26386" y="356451"/>
                  </a:lnTo>
                  <a:close/>
                  <a:moveTo>
                    <a:pt x="142287" y="392662"/>
                  </a:moveTo>
                  <a:cubicBezTo>
                    <a:pt x="142287" y="418112"/>
                    <a:pt x="121543" y="438816"/>
                    <a:pt x="96043" y="438816"/>
                  </a:cubicBezTo>
                  <a:lnTo>
                    <a:pt x="67588" y="438816"/>
                  </a:lnTo>
                  <a:cubicBezTo>
                    <a:pt x="42088" y="438816"/>
                    <a:pt x="21339" y="418112"/>
                    <a:pt x="21339" y="392662"/>
                  </a:cubicBezTo>
                  <a:lnTo>
                    <a:pt x="21339" y="377748"/>
                  </a:lnTo>
                  <a:lnTo>
                    <a:pt x="142287" y="377748"/>
                  </a:lnTo>
                  <a:close/>
                  <a:moveTo>
                    <a:pt x="609647" y="356451"/>
                  </a:moveTo>
                  <a:lnTo>
                    <a:pt x="498787" y="356451"/>
                  </a:lnTo>
                  <a:lnTo>
                    <a:pt x="554217" y="217040"/>
                  </a:lnTo>
                  <a:close/>
                  <a:moveTo>
                    <a:pt x="303073" y="21302"/>
                  </a:moveTo>
                  <a:lnTo>
                    <a:pt x="332954" y="21302"/>
                  </a:lnTo>
                  <a:lnTo>
                    <a:pt x="332954" y="44632"/>
                  </a:lnTo>
                  <a:cubicBezTo>
                    <a:pt x="328193" y="43319"/>
                    <a:pt x="323190" y="42605"/>
                    <a:pt x="318016" y="42605"/>
                  </a:cubicBezTo>
                  <a:cubicBezTo>
                    <a:pt x="312842" y="42605"/>
                    <a:pt x="307834" y="43319"/>
                    <a:pt x="303073" y="44632"/>
                  </a:cubicBezTo>
                  <a:close/>
                  <a:moveTo>
                    <a:pt x="283154" y="98696"/>
                  </a:moveTo>
                  <a:cubicBezTo>
                    <a:pt x="283154" y="79514"/>
                    <a:pt x="298791" y="63902"/>
                    <a:pt x="318016" y="63902"/>
                  </a:cubicBezTo>
                  <a:cubicBezTo>
                    <a:pt x="337241" y="63902"/>
                    <a:pt x="352878" y="79514"/>
                    <a:pt x="352878" y="98696"/>
                  </a:cubicBezTo>
                  <a:cubicBezTo>
                    <a:pt x="352878" y="117883"/>
                    <a:pt x="337241" y="133489"/>
                    <a:pt x="318016" y="133489"/>
                  </a:cubicBezTo>
                  <a:cubicBezTo>
                    <a:pt x="298791" y="133489"/>
                    <a:pt x="283154" y="117883"/>
                    <a:pt x="283154" y="98696"/>
                  </a:cubicBezTo>
                  <a:close/>
                  <a:moveTo>
                    <a:pt x="510092" y="173979"/>
                  </a:moveTo>
                  <a:lnTo>
                    <a:pt x="449884" y="113890"/>
                  </a:lnTo>
                  <a:cubicBezTo>
                    <a:pt x="447881" y="111890"/>
                    <a:pt x="445168" y="110770"/>
                    <a:pt x="442339" y="110770"/>
                  </a:cubicBezTo>
                  <a:lnTo>
                    <a:pt x="372896" y="110770"/>
                  </a:lnTo>
                  <a:cubicBezTo>
                    <a:pt x="373754" y="106880"/>
                    <a:pt x="374222" y="102843"/>
                    <a:pt x="374222" y="98701"/>
                  </a:cubicBezTo>
                  <a:cubicBezTo>
                    <a:pt x="374222" y="95059"/>
                    <a:pt x="373859" y="91500"/>
                    <a:pt x="373193" y="88050"/>
                  </a:cubicBezTo>
                  <a:lnTo>
                    <a:pt x="451767" y="88050"/>
                  </a:lnTo>
                  <a:cubicBezTo>
                    <a:pt x="454998" y="88050"/>
                    <a:pt x="458036" y="89302"/>
                    <a:pt x="460320" y="91582"/>
                  </a:cubicBezTo>
                  <a:lnTo>
                    <a:pt x="520527" y="151672"/>
                  </a:lnTo>
                  <a:cubicBezTo>
                    <a:pt x="522531" y="153671"/>
                    <a:pt x="525244" y="154792"/>
                    <a:pt x="528073" y="154792"/>
                  </a:cubicBezTo>
                  <a:lnTo>
                    <a:pt x="614694" y="154792"/>
                  </a:lnTo>
                  <a:lnTo>
                    <a:pt x="614694" y="177517"/>
                  </a:lnTo>
                  <a:lnTo>
                    <a:pt x="554470" y="177517"/>
                  </a:lnTo>
                  <a:cubicBezTo>
                    <a:pt x="554448" y="177517"/>
                    <a:pt x="554426" y="177517"/>
                    <a:pt x="554404" y="177517"/>
                  </a:cubicBezTo>
                  <a:lnTo>
                    <a:pt x="554007" y="177517"/>
                  </a:lnTo>
                  <a:cubicBezTo>
                    <a:pt x="553996" y="177517"/>
                    <a:pt x="553985" y="177517"/>
                    <a:pt x="553974" y="177517"/>
                  </a:cubicBezTo>
                  <a:lnTo>
                    <a:pt x="518645" y="177517"/>
                  </a:lnTo>
                  <a:cubicBezTo>
                    <a:pt x="515414" y="177517"/>
                    <a:pt x="512376" y="176259"/>
                    <a:pt x="510092" y="173979"/>
                  </a:cubicBezTo>
                  <a:close/>
                  <a:moveTo>
                    <a:pt x="614688" y="392662"/>
                  </a:moveTo>
                  <a:cubicBezTo>
                    <a:pt x="614688" y="418112"/>
                    <a:pt x="593944" y="438816"/>
                    <a:pt x="568444" y="438816"/>
                  </a:cubicBezTo>
                  <a:lnTo>
                    <a:pt x="539989" y="438816"/>
                  </a:lnTo>
                  <a:cubicBezTo>
                    <a:pt x="514489" y="438816"/>
                    <a:pt x="493745" y="418112"/>
                    <a:pt x="493745" y="392662"/>
                  </a:cubicBezTo>
                  <a:lnTo>
                    <a:pt x="493745" y="377748"/>
                  </a:lnTo>
                  <a:lnTo>
                    <a:pt x="614688" y="3777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992">
              <a:extLst>
                <a:ext uri="{FF2B5EF4-FFF2-40B4-BE49-F238E27FC236}">
                  <a16:creationId xmlns:a16="http://schemas.microsoft.com/office/drawing/2014/main" xmlns="" id="{C8EC22FA-A034-4122-9617-5BE623FD5E72}"/>
                </a:ext>
              </a:extLst>
            </p:cNvPr>
            <p:cNvSpPr/>
            <p:nvPr/>
          </p:nvSpPr>
          <p:spPr>
            <a:xfrm>
              <a:off x="1083918" y="1922080"/>
              <a:ext cx="312798" cy="497813"/>
            </a:xfrm>
            <a:custGeom>
              <a:avLst/>
              <a:gdLst>
                <a:gd name="connsiteX0" fmla="*/ 277463 w 312798"/>
                <a:gd name="connsiteY0" fmla="*/ 412718 h 497812"/>
                <a:gd name="connsiteX1" fmla="*/ 277463 w 312798"/>
                <a:gd name="connsiteY1" fmla="*/ 386274 h 497812"/>
                <a:gd name="connsiteX2" fmla="*/ 238336 w 312798"/>
                <a:gd name="connsiteY2" fmla="*/ 347223 h 497812"/>
                <a:gd name="connsiteX3" fmla="*/ 193512 w 312798"/>
                <a:gd name="connsiteY3" fmla="*/ 347223 h 497812"/>
                <a:gd name="connsiteX4" fmla="*/ 193512 w 312798"/>
                <a:gd name="connsiteY4" fmla="*/ 223792 h 497812"/>
                <a:gd name="connsiteX5" fmla="*/ 182840 w 312798"/>
                <a:gd name="connsiteY5" fmla="*/ 213140 h 497812"/>
                <a:gd name="connsiteX6" fmla="*/ 172168 w 312798"/>
                <a:gd name="connsiteY6" fmla="*/ 223792 h 497812"/>
                <a:gd name="connsiteX7" fmla="*/ 172168 w 312798"/>
                <a:gd name="connsiteY7" fmla="*/ 347223 h 497812"/>
                <a:gd name="connsiteX8" fmla="*/ 142287 w 312798"/>
                <a:gd name="connsiteY8" fmla="*/ 347223 h 497812"/>
                <a:gd name="connsiteX9" fmla="*/ 142287 w 312798"/>
                <a:gd name="connsiteY9" fmla="*/ 10651 h 497812"/>
                <a:gd name="connsiteX10" fmla="*/ 131615 w 312798"/>
                <a:gd name="connsiteY10" fmla="*/ 0 h 497812"/>
                <a:gd name="connsiteX11" fmla="*/ 120943 w 312798"/>
                <a:gd name="connsiteY11" fmla="*/ 10651 h 497812"/>
                <a:gd name="connsiteX12" fmla="*/ 120943 w 312798"/>
                <a:gd name="connsiteY12" fmla="*/ 347223 h 497812"/>
                <a:gd name="connsiteX13" fmla="*/ 76125 w 312798"/>
                <a:gd name="connsiteY13" fmla="*/ 347223 h 497812"/>
                <a:gd name="connsiteX14" fmla="*/ 36992 w 312798"/>
                <a:gd name="connsiteY14" fmla="*/ 386274 h 497812"/>
                <a:gd name="connsiteX15" fmla="*/ 36992 w 312798"/>
                <a:gd name="connsiteY15" fmla="*/ 412608 h 497812"/>
                <a:gd name="connsiteX16" fmla="*/ 0 w 312798"/>
                <a:gd name="connsiteY16" fmla="*/ 451599 h 497812"/>
                <a:gd name="connsiteX17" fmla="*/ 0 w 312798"/>
                <a:gd name="connsiteY17" fmla="*/ 488524 h 497812"/>
                <a:gd name="connsiteX18" fmla="*/ 10672 w 312798"/>
                <a:gd name="connsiteY18" fmla="*/ 499169 h 497812"/>
                <a:gd name="connsiteX19" fmla="*/ 302369 w 312798"/>
                <a:gd name="connsiteY19" fmla="*/ 499169 h 497812"/>
                <a:gd name="connsiteX20" fmla="*/ 313035 w 312798"/>
                <a:gd name="connsiteY20" fmla="*/ 488524 h 497812"/>
                <a:gd name="connsiteX21" fmla="*/ 313035 w 312798"/>
                <a:gd name="connsiteY21" fmla="*/ 451604 h 497812"/>
                <a:gd name="connsiteX22" fmla="*/ 277463 w 312798"/>
                <a:gd name="connsiteY22" fmla="*/ 412718 h 497812"/>
                <a:gd name="connsiteX23" fmla="*/ 58341 w 312798"/>
                <a:gd name="connsiteY23" fmla="*/ 386274 h 497812"/>
                <a:gd name="connsiteX24" fmla="*/ 76125 w 312798"/>
                <a:gd name="connsiteY24" fmla="*/ 368525 h 497812"/>
                <a:gd name="connsiteX25" fmla="*/ 238336 w 312798"/>
                <a:gd name="connsiteY25" fmla="*/ 368525 h 497812"/>
                <a:gd name="connsiteX26" fmla="*/ 256125 w 312798"/>
                <a:gd name="connsiteY26" fmla="*/ 386274 h 497812"/>
                <a:gd name="connsiteX27" fmla="*/ 256125 w 312798"/>
                <a:gd name="connsiteY27" fmla="*/ 412548 h 497812"/>
                <a:gd name="connsiteX28" fmla="*/ 58341 w 312798"/>
                <a:gd name="connsiteY28" fmla="*/ 412548 h 497812"/>
                <a:gd name="connsiteX29" fmla="*/ 291696 w 312798"/>
                <a:gd name="connsiteY29" fmla="*/ 477872 h 497812"/>
                <a:gd name="connsiteX30" fmla="*/ 21344 w 312798"/>
                <a:gd name="connsiteY30" fmla="*/ 477872 h 497812"/>
                <a:gd name="connsiteX31" fmla="*/ 21344 w 312798"/>
                <a:gd name="connsiteY31" fmla="*/ 451604 h 497812"/>
                <a:gd name="connsiteX32" fmla="*/ 39127 w 312798"/>
                <a:gd name="connsiteY32" fmla="*/ 433850 h 497812"/>
                <a:gd name="connsiteX33" fmla="*/ 273908 w 312798"/>
                <a:gd name="connsiteY33" fmla="*/ 433850 h 497812"/>
                <a:gd name="connsiteX34" fmla="*/ 291691 w 312798"/>
                <a:gd name="connsiteY34" fmla="*/ 451604 h 497812"/>
                <a:gd name="connsiteX35" fmla="*/ 291691 w 312798"/>
                <a:gd name="connsiteY35" fmla="*/ 477872 h 49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2798" h="497812">
                  <a:moveTo>
                    <a:pt x="277463" y="412718"/>
                  </a:moveTo>
                  <a:lnTo>
                    <a:pt x="277463" y="386274"/>
                  </a:lnTo>
                  <a:cubicBezTo>
                    <a:pt x="277463" y="364741"/>
                    <a:pt x="259911" y="347223"/>
                    <a:pt x="238336" y="347223"/>
                  </a:cubicBezTo>
                  <a:lnTo>
                    <a:pt x="193512" y="347223"/>
                  </a:lnTo>
                  <a:lnTo>
                    <a:pt x="193512" y="223792"/>
                  </a:lnTo>
                  <a:cubicBezTo>
                    <a:pt x="193512" y="217908"/>
                    <a:pt x="188735" y="213140"/>
                    <a:pt x="182840" y="213140"/>
                  </a:cubicBezTo>
                  <a:cubicBezTo>
                    <a:pt x="176945" y="213140"/>
                    <a:pt x="172168" y="217908"/>
                    <a:pt x="172168" y="223792"/>
                  </a:cubicBezTo>
                  <a:lnTo>
                    <a:pt x="172168" y="347223"/>
                  </a:lnTo>
                  <a:lnTo>
                    <a:pt x="142287" y="347223"/>
                  </a:lnTo>
                  <a:lnTo>
                    <a:pt x="142287" y="10651"/>
                  </a:lnTo>
                  <a:cubicBezTo>
                    <a:pt x="142287" y="4774"/>
                    <a:pt x="137510" y="0"/>
                    <a:pt x="131615" y="0"/>
                  </a:cubicBezTo>
                  <a:cubicBezTo>
                    <a:pt x="125726" y="0"/>
                    <a:pt x="120943" y="4774"/>
                    <a:pt x="120943" y="10651"/>
                  </a:cubicBezTo>
                  <a:lnTo>
                    <a:pt x="120943" y="347223"/>
                  </a:lnTo>
                  <a:lnTo>
                    <a:pt x="76125" y="347223"/>
                  </a:lnTo>
                  <a:cubicBezTo>
                    <a:pt x="54549" y="347223"/>
                    <a:pt x="36992" y="364741"/>
                    <a:pt x="36992" y="386274"/>
                  </a:cubicBezTo>
                  <a:lnTo>
                    <a:pt x="36992" y="412608"/>
                  </a:lnTo>
                  <a:cubicBezTo>
                    <a:pt x="16407" y="413718"/>
                    <a:pt x="0" y="430779"/>
                    <a:pt x="0" y="451599"/>
                  </a:cubicBezTo>
                  <a:lnTo>
                    <a:pt x="0" y="488524"/>
                  </a:lnTo>
                  <a:cubicBezTo>
                    <a:pt x="0" y="494401"/>
                    <a:pt x="4777" y="499169"/>
                    <a:pt x="10672" y="499169"/>
                  </a:cubicBezTo>
                  <a:lnTo>
                    <a:pt x="302369" y="499169"/>
                  </a:lnTo>
                  <a:cubicBezTo>
                    <a:pt x="308258" y="499169"/>
                    <a:pt x="313035" y="494401"/>
                    <a:pt x="313035" y="488524"/>
                  </a:cubicBezTo>
                  <a:lnTo>
                    <a:pt x="313035" y="451604"/>
                  </a:lnTo>
                  <a:cubicBezTo>
                    <a:pt x="313035" y="431263"/>
                    <a:pt x="297382" y="414520"/>
                    <a:pt x="277463" y="412718"/>
                  </a:cubicBezTo>
                  <a:close/>
                  <a:moveTo>
                    <a:pt x="58341" y="386274"/>
                  </a:moveTo>
                  <a:cubicBezTo>
                    <a:pt x="58341" y="376485"/>
                    <a:pt x="66317" y="368525"/>
                    <a:pt x="76125" y="368525"/>
                  </a:cubicBezTo>
                  <a:lnTo>
                    <a:pt x="238336" y="368525"/>
                  </a:lnTo>
                  <a:cubicBezTo>
                    <a:pt x="248144" y="368525"/>
                    <a:pt x="256125" y="376490"/>
                    <a:pt x="256125" y="386274"/>
                  </a:cubicBezTo>
                  <a:lnTo>
                    <a:pt x="256125" y="412548"/>
                  </a:lnTo>
                  <a:lnTo>
                    <a:pt x="58341" y="412548"/>
                  </a:lnTo>
                  <a:close/>
                  <a:moveTo>
                    <a:pt x="291696" y="477872"/>
                  </a:moveTo>
                  <a:lnTo>
                    <a:pt x="21344" y="477872"/>
                  </a:lnTo>
                  <a:lnTo>
                    <a:pt x="21344" y="451604"/>
                  </a:lnTo>
                  <a:cubicBezTo>
                    <a:pt x="21344" y="441815"/>
                    <a:pt x="29325" y="433850"/>
                    <a:pt x="39127" y="433850"/>
                  </a:cubicBezTo>
                  <a:lnTo>
                    <a:pt x="273908" y="433850"/>
                  </a:lnTo>
                  <a:cubicBezTo>
                    <a:pt x="283716" y="433850"/>
                    <a:pt x="291691" y="441815"/>
                    <a:pt x="291691" y="451604"/>
                  </a:cubicBezTo>
                  <a:lnTo>
                    <a:pt x="291691" y="4778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E4698A-A4B7-4937-886E-FE5362FA7593}"/>
              </a:ext>
            </a:extLst>
          </p:cNvPr>
          <p:cNvSpPr txBox="1"/>
          <p:nvPr/>
        </p:nvSpPr>
        <p:spPr>
          <a:xfrm>
            <a:off x="495245" y="298491"/>
            <a:ext cx="851558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sz="32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</a:p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Трудовой кодекс Российской </a:t>
            </a:r>
            <a:r>
              <a:rPr lang="ru-RU" sz="32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</a:p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Гражданский кодекс Российской </a:t>
            </a:r>
            <a:r>
              <a:rPr lang="ru-RU" sz="32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3200" dirty="0">
              <a:solidFill>
                <a:srgbClr val="002060"/>
              </a:solidFill>
              <a:latin typeface="Raleway ExtraLight" panose="020B03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7E62C23-DAB1-4DC8-9CFF-9D26A15216BE}"/>
              </a:ext>
            </a:extLst>
          </p:cNvPr>
          <p:cNvSpPr txBox="1"/>
          <p:nvPr/>
        </p:nvSpPr>
        <p:spPr>
          <a:xfrm>
            <a:off x="658163" y="3437309"/>
            <a:ext cx="6097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2000" dirty="0">
              <a:solidFill>
                <a:prstClr val="black"/>
              </a:solidFill>
              <a:latin typeface="Raleway ExtraLight" panose="020B03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8B77800-A42E-4829-BE99-0334675FE44C}"/>
              </a:ext>
            </a:extLst>
          </p:cNvPr>
          <p:cNvSpPr txBox="1"/>
          <p:nvPr/>
        </p:nvSpPr>
        <p:spPr>
          <a:xfrm>
            <a:off x="424225" y="3375754"/>
            <a:ext cx="656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2000" dirty="0">
              <a:solidFill>
                <a:prstClr val="black"/>
              </a:solidFill>
              <a:latin typeface="Raleway ExtraLight" panose="020B03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B28BFE03-4595-4968-BCBD-A6595E2F1032}"/>
              </a:ext>
            </a:extLst>
          </p:cNvPr>
          <p:cNvSpPr/>
          <p:nvPr/>
        </p:nvSpPr>
        <p:spPr>
          <a:xfrm>
            <a:off x="2765918" y="2736990"/>
            <a:ext cx="7275065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Федеральный закон от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12 января 1996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г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. № 7-ФЗ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«О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некоммерческих организациях»</a:t>
            </a:r>
          </a:p>
          <a:p>
            <a:pPr>
              <a:defRPr/>
            </a:pPr>
            <a:endParaRPr lang="ru-RU" sz="2400" dirty="0" smtClean="0">
              <a:solidFill>
                <a:prstClr val="black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Федеральный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закон от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19 мая 1995 г. № 82-ФЗ</a:t>
            </a:r>
          </a:p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Об общественных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объединениях»</a:t>
            </a:r>
          </a:p>
          <a:p>
            <a:pPr lvl="0">
              <a:defRPr/>
            </a:pPr>
            <a:endParaRPr lang="ru-RU" sz="2400" dirty="0">
              <a:solidFill>
                <a:prstClr val="black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Федеральный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закон от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12 января 1996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. № 10-ФЗ</a:t>
            </a: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О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профессиональных союзах,</a:t>
            </a: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их правах и гарантиях деятельности»</a:t>
            </a:r>
            <a:endParaRPr lang="ru-RU" sz="2400" dirty="0">
              <a:solidFill>
                <a:prstClr val="black"/>
              </a:solidFill>
              <a:latin typeface="Raleway SemiBold" panose="020B0703030101060003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5894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0" y="259275"/>
            <a:ext cx="121919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Федеральный закон от </a:t>
            </a:r>
            <a:r>
              <a:rPr lang="ru-RU" sz="24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12 декабря 1996 года № 10-ФЗ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О профессиональных союзах, их </a:t>
            </a:r>
            <a:r>
              <a:rPr lang="ru-RU" sz="24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правах </a:t>
            </a:r>
            <a:r>
              <a:rPr lang="ru-RU" sz="2400" b="1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и гарантиях деятельности</a:t>
            </a:r>
            <a:r>
              <a:rPr lang="ru-RU" sz="2400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»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СТАТЬЯ 7. УСТАВЫ ПРОФСОЮЗОВ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1000" b="1" kern="0" dirty="0" smtClean="0">
              <a:solidFill>
                <a:srgbClr val="00000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1. 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ПРОФСОЮЗЫ</a:t>
            </a: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… РАЗРАБАТЫВАЮТ И УТВЕРЖДАЮТ СВОИ 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УСТАВЫ</a:t>
            </a: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…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…свои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уставы, </a:t>
            </a:r>
            <a:r>
              <a:rPr lang="ru-RU" sz="1400" b="1" dirty="0">
                <a:solidFill>
                  <a:srgbClr val="FF0000"/>
                </a:solidFill>
                <a:effectLst/>
                <a:latin typeface="Raleway SemiBold" panose="020B0703030101060003"/>
              </a:rPr>
              <a:t>положения</a:t>
            </a:r>
            <a:r>
              <a:rPr lang="ru-RU" sz="1400" b="1" dirty="0">
                <a:solidFill>
                  <a:srgbClr val="22272F"/>
                </a:solidFill>
                <a:effectLst/>
                <a:latin typeface="Raleway SemiBold" panose="020B0703030101060003"/>
              </a:rPr>
              <a:t>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о первичных профсоюзных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организациях</a:t>
            </a:r>
            <a:r>
              <a:rPr lang="ru-RU" sz="1400" b="1" dirty="0">
                <a:solidFill>
                  <a:srgbClr val="22272F"/>
                </a:solidFill>
                <a:effectLst/>
                <a:latin typeface="Raleway SemiBold" panose="020B0703030101060003"/>
              </a:rPr>
              <a:t> 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(до 02 января 2015 года)</a:t>
            </a:r>
            <a:endParaRPr lang="ru-RU" sz="1400" b="1" dirty="0">
              <a:solidFill>
                <a:schemeClr val="bg1">
                  <a:lumMod val="65000"/>
                </a:schemeClr>
              </a:solidFill>
              <a:effectLst/>
              <a:latin typeface="Raleway SemiBold" panose="020B0703030101060003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 smtClean="0">
              <a:solidFill>
                <a:srgbClr val="00000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2. 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УСТАВ ПРОФСОЮЗА </a:t>
            </a: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ДОЛЖЕН ПРЕДУСМАТРИВАТЬ: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НАИМЕНОВАНИЕ, ЦЕЛИ И ЗАДАЧИ ПРОФСОЮЗА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ОРГАНИЗАЦИОННУЮ СТРУКТУРУ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ПОРЯДОК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ОБРАЗОВАНИЯ, КОМПЕТЕНЦИЮ, СРОКИ ПОЛНОМОЧИЙ ПРОФСОЮЗНЫХ </a:t>
            </a: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ОРГАНОВ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ПОРЯДОК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ПРИНЯТИЯ В ЧЛЕНЫ ПРОФСОЮЗА И ВЫХОДА ИЗ НЕГО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ПРАВА И ОБЯЗАННОСТИ ЧЛЕНОВ ПРОФСОЮЗА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ДРУГИЕ ВОПРОСЫ, ОТНОСЯЩИЕСЯ К ДЕЯТЕЛЬНОСТИ ПРОФСОЮЗА</a:t>
            </a: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228" t="15018" r="36125" b="32607"/>
          <a:stretch/>
        </p:blipFill>
        <p:spPr>
          <a:xfrm>
            <a:off x="5894365" y="434060"/>
            <a:ext cx="4600876" cy="54992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274500" y="921544"/>
            <a:ext cx="5233851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ПРОФЕССИОНАЛЬНЫЙ СОЮЗ РАБОТНИКОВ НАРОДНОГО ОБРАЗОВАНИЯ И НАУКИ РОССИЙСКОЙ ФЕДЕРАЦИИ</a:t>
            </a:r>
          </a:p>
          <a:p>
            <a:pPr algn="ctr">
              <a:defRPr/>
            </a:pPr>
            <a:endParaRPr lang="ru-RU" sz="2400" dirty="0" smtClean="0">
              <a:solidFill>
                <a:srgbClr val="002060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ОБЩЕРОССИЙСКИЙ ПРОФСОЮЗ ОБРАЗОВАНИЯ</a:t>
            </a: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latin typeface="Raleway SemiBold" panose="020B0703030101060003" pitchFamily="34" charset="-52"/>
                <a:cs typeface="Times New Roman" pitchFamily="18" charset="0"/>
              </a:rPr>
              <a:t>EDUCATION AND SCIENCE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latin typeface="Raleway SemiBold" panose="020B0703030101060003" pitchFamily="34" charset="-52"/>
                <a:cs typeface="Times New Roman" pitchFamily="18" charset="0"/>
              </a:rPr>
              <a:t>EMPLOYEES’ UNION OF RUSSIA</a:t>
            </a:r>
            <a:endParaRPr lang="ru-RU" sz="2400" dirty="0" smtClean="0">
              <a:solidFill>
                <a:srgbClr val="0070C0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algn="ctr">
              <a:defRPr/>
            </a:pPr>
            <a:endParaRPr lang="ru-RU" sz="2400" dirty="0" smtClean="0">
              <a:solidFill>
                <a:srgbClr val="002060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latin typeface="Raleway SemiBold" panose="020B0703030101060003" pitchFamily="34" charset="-52"/>
                <a:cs typeface="Times New Roman" pitchFamily="18" charset="0"/>
              </a:rPr>
              <a:t>ESEUR</a:t>
            </a:r>
            <a:endParaRPr lang="ru-RU" sz="2400" dirty="0">
              <a:solidFill>
                <a:srgbClr val="0070C0"/>
              </a:solidFill>
              <a:latin typeface="Raleway SemiBold" panose="020B0703030101060003" pitchFamily="34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81492" y="6191188"/>
            <a:ext cx="5619865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dirty="0" smtClean="0">
                <a:solidFill>
                  <a:schemeClr val="bg1">
                    <a:lumMod val="75000"/>
                  </a:schemeClr>
                </a:solidFill>
                <a:latin typeface="Raleway SemiBold" panose="020B0703030101060003"/>
              </a:rPr>
              <a:t>Российская Республиканская профсоюзная организация работников</a:t>
            </a:r>
          </a:p>
          <a:p>
            <a:pPr algn="ctr">
              <a:defRPr/>
            </a:pPr>
            <a:r>
              <a:rPr lang="ru-RU" sz="1300" dirty="0" smtClean="0">
                <a:solidFill>
                  <a:schemeClr val="bg1">
                    <a:lumMod val="75000"/>
                  </a:schemeClr>
                </a:solidFill>
                <a:latin typeface="Raleway SemiBold" panose="020B0703030101060003"/>
              </a:rPr>
              <a:t>просвещения, высшей </a:t>
            </a:r>
            <a:r>
              <a:rPr lang="ru-RU" sz="1300" dirty="0">
                <a:solidFill>
                  <a:schemeClr val="bg1">
                    <a:lumMod val="75000"/>
                  </a:schemeClr>
                </a:solidFill>
                <a:latin typeface="Raleway SemiBold" panose="020B0703030101060003"/>
              </a:rPr>
              <a:t>школы и научных учреждений </a:t>
            </a:r>
            <a:r>
              <a:rPr lang="ru-RU" sz="1300" dirty="0" smtClean="0">
                <a:solidFill>
                  <a:schemeClr val="bg1">
                    <a:lumMod val="75000"/>
                  </a:schemeClr>
                </a:solidFill>
                <a:latin typeface="Raleway SemiBold" panose="020B0703030101060003"/>
              </a:rPr>
              <a:t>СССР</a:t>
            </a:r>
            <a:endParaRPr lang="ru-RU" sz="1300" dirty="0">
              <a:solidFill>
                <a:schemeClr val="bg1">
                  <a:lumMod val="75000"/>
                </a:schemeClr>
              </a:solidFill>
              <a:latin typeface="Raleway SemiBold" panose="020B070303010106000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7245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0" y="732912"/>
            <a:ext cx="991402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УСТАВ ПРОФСОЮЗА</a:t>
            </a:r>
          </a:p>
          <a:p>
            <a:pPr algn="ctr">
              <a:defRPr/>
            </a:pPr>
            <a:r>
              <a:rPr lang="ru-RU" sz="3000" dirty="0" smtClean="0">
                <a:solidFill>
                  <a:srgbClr val="C00000"/>
                </a:solidFill>
                <a:latin typeface="Raleway SemiBold" panose="020B0703030101060003" pitchFamily="34" charset="-52"/>
                <a:cs typeface="Times New Roman" pitchFamily="18" charset="0"/>
              </a:rPr>
              <a:t>в редакции от 14 октября 2020 года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618976" y="4434159"/>
            <a:ext cx="9965852" cy="179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563C1"/>
              </a:buClr>
              <a:buFontTx/>
              <a:buNone/>
            </a:pPr>
            <a:r>
              <a:rPr lang="ru-RU" sz="2400" strike="sngStrike" kern="0" dirty="0" smtClean="0">
                <a:solidFill>
                  <a:schemeClr val="bg1">
                    <a:lumMod val="50000"/>
                  </a:schemeClr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УСТАВЫ РЕГИОНАЛЬНЫХ ОРГАНИЗАЦИЙ ПРОФСОЮЗА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563C1"/>
              </a:buClr>
              <a:buFontTx/>
              <a:buNone/>
            </a:pPr>
            <a:r>
              <a:rPr lang="ru-RU" sz="2400" strike="sngStrike" kern="0" dirty="0" smtClean="0">
                <a:solidFill>
                  <a:schemeClr val="bg1">
                    <a:lumMod val="50000"/>
                  </a:schemeClr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УСТАВЫ ТЕРРИТОРИАЛЬНЫХ ОРГАНИЗАЦИЙ ПРОФСОЮЗА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563C1"/>
              </a:buClr>
              <a:buFontTx/>
              <a:buNone/>
            </a:pPr>
            <a:r>
              <a:rPr lang="ru-RU" sz="2400" strike="sngStrike" kern="0" dirty="0" smtClean="0">
                <a:solidFill>
                  <a:schemeClr val="bg1">
                    <a:lumMod val="50000"/>
                  </a:schemeClr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ПОЛОЖЕНИЯ О ПЕРВИЧНЫХ ПРОФСОЮЗНЫХ ОРГАНИЗАЦИЯХ</a:t>
            </a:r>
            <a:endParaRPr lang="ru-RU" sz="2400" strike="sngStrike" kern="0" dirty="0">
              <a:solidFill>
                <a:schemeClr val="bg1">
                  <a:lumMod val="50000"/>
                </a:schemeClr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12117" y="2324675"/>
            <a:ext cx="1289785" cy="1881565"/>
          </a:xfrm>
          <a:prstGeom prst="downArrow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0995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99920" y="294683"/>
            <a:ext cx="9808144" cy="62478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Raleway SemiBold" panose="020B0703030101060003" pitchFamily="34" charset="-52"/>
                <a:cs typeface="Times New Roman" pitchFamily="18" charset="0"/>
              </a:rPr>
              <a:t>ЕГРЮЛ</a:t>
            </a: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АНГАРСКАЯ ГОРОДСКАЯ ОРГАНИЗАЦИЯ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ПРОФ</a:t>
            </a:r>
            <a:r>
              <a:rPr lang="ru-RU" sz="3600" b="1" dirty="0" smtClean="0">
                <a:solidFill>
                  <a:srgbClr val="C00000"/>
                </a:solidFill>
                <a:latin typeface="Raleway SemiBold" panose="020B0703030101060003" pitchFamily="34" charset="-52"/>
                <a:cs typeface="Times New Roman" pitchFamily="18" charset="0"/>
              </a:rPr>
              <a:t>ЕССИОНАЛЬНОГО</a:t>
            </a:r>
            <a:r>
              <a:rPr lang="ru-RU" sz="36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 СОЮЗА РАБОТНИКОВ НАРОДНОГО ОБРАЗОВАНИЯ И НАУКИ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latin typeface="Raleway SemiBold" panose="020B0703030101060003" pitchFamily="34" charset="-52"/>
                <a:cs typeface="Times New Roman" pitchFamily="18" charset="0"/>
              </a:rPr>
              <a:t>ОССИЙСКОЙ</a:t>
            </a:r>
            <a:r>
              <a:rPr lang="ru-RU" sz="36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 Ф</a:t>
            </a:r>
            <a:r>
              <a:rPr lang="ru-RU" sz="3600" b="1" dirty="0" smtClean="0">
                <a:solidFill>
                  <a:srgbClr val="C00000"/>
                </a:solidFill>
                <a:latin typeface="Raleway SemiBold" panose="020B0703030101060003" pitchFamily="34" charset="-52"/>
                <a:cs typeface="Times New Roman" pitchFamily="18" charset="0"/>
              </a:rPr>
              <a:t>ЕДЕРАЦИИ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АНГАРСКАЯ ГОРОДСКАЯ ОРГАНИЗАЦИЯ </a:t>
            </a:r>
            <a:r>
              <a:rPr lang="ru-RU" sz="3600" b="1" dirty="0" smtClean="0">
                <a:solidFill>
                  <a:srgbClr val="C00000"/>
                </a:solidFill>
                <a:latin typeface="Raleway SemiBold" panose="020B0703030101060003" pitchFamily="34" charset="-52"/>
                <a:cs typeface="Times New Roman" pitchFamily="18" charset="0"/>
              </a:rPr>
              <a:t>ОБЩЕРОССИЙСКОГО ПРОФСОЮЗА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4470375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B6FDF3-7886-4CF6-8A71-510C5BBF4FBF}"/>
              </a:ext>
            </a:extLst>
          </p:cNvPr>
          <p:cNvSpPr/>
          <p:nvPr/>
        </p:nvSpPr>
        <p:spPr>
          <a:xfrm>
            <a:off x="1067375" y="1351507"/>
            <a:ext cx="8303048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8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ИВАН</a:t>
            </a:r>
            <a:r>
              <a:rPr lang="ru-RU" sz="8800" b="1" dirty="0" smtClean="0">
                <a:solidFill>
                  <a:schemeClr val="bg1">
                    <a:lumMod val="85000"/>
                  </a:schemeClr>
                </a:solidFill>
                <a:latin typeface="Raleway SemiBold" panose="020B0703030101060003" pitchFamily="34" charset="-52"/>
                <a:cs typeface="Times New Roman" pitchFamily="18" charset="0"/>
              </a:rPr>
              <a:t>ОВ</a:t>
            </a:r>
            <a:endParaRPr lang="ru-RU" sz="8800" b="1" dirty="0">
              <a:solidFill>
                <a:schemeClr val="bg1">
                  <a:lumMod val="85000"/>
                </a:schemeClr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88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ИВАН</a:t>
            </a:r>
          </a:p>
          <a:p>
            <a:pPr>
              <a:defRPr/>
            </a:pPr>
            <a:r>
              <a:rPr lang="ru-RU" sz="88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ИВАН</a:t>
            </a:r>
            <a:r>
              <a:rPr lang="ru-RU" sz="8800" b="1" dirty="0" smtClean="0">
                <a:solidFill>
                  <a:schemeClr val="bg1">
                    <a:lumMod val="85000"/>
                  </a:schemeClr>
                </a:solidFill>
                <a:latin typeface="Raleway SemiBold" panose="020B0703030101060003" pitchFamily="34" charset="-52"/>
                <a:cs typeface="Times New Roman" pitchFamily="18" charset="0"/>
              </a:rPr>
              <a:t>ОВИ</a:t>
            </a:r>
            <a:r>
              <a:rPr lang="ru-RU" sz="88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Ч</a:t>
            </a:r>
            <a:endParaRPr lang="ru-RU" sz="8800" b="1" dirty="0">
              <a:solidFill>
                <a:srgbClr val="0070C0"/>
              </a:solidFill>
              <a:latin typeface="Raleway SemiBold" panose="020B0703030101060003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25974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17D1FC"/>
            </a:gs>
            <a:gs pos="83000">
              <a:srgbClr val="206DF1"/>
            </a:gs>
          </a:gsLst>
          <a:lin ang="8400000" scaled="0"/>
        </a:gra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1292</Words>
  <Application>Microsoft Office PowerPoint</Application>
  <PresentationFormat>Произвольный</PresentationFormat>
  <Paragraphs>296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2022-03-29T06:17:54Z</dcterms:created>
  <dcterms:modified xsi:type="dcterms:W3CDTF">2022-11-29T06:27:02Z</dcterms:modified>
</cp:coreProperties>
</file>